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7" r:id="rId1"/>
  </p:sldMasterIdLst>
  <p:notesMasterIdLst>
    <p:notesMasterId r:id="rId38"/>
  </p:notesMasterIdLst>
  <p:sldIdLst>
    <p:sldId id="295" r:id="rId2"/>
    <p:sldId id="314" r:id="rId3"/>
    <p:sldId id="328" r:id="rId4"/>
    <p:sldId id="315" r:id="rId5"/>
    <p:sldId id="330" r:id="rId6"/>
    <p:sldId id="334" r:id="rId7"/>
    <p:sldId id="344" r:id="rId8"/>
    <p:sldId id="339" r:id="rId9"/>
    <p:sldId id="341" r:id="rId10"/>
    <p:sldId id="342" r:id="rId11"/>
    <p:sldId id="335" r:id="rId12"/>
    <p:sldId id="347" r:id="rId13"/>
    <p:sldId id="318" r:id="rId14"/>
    <p:sldId id="368" r:id="rId15"/>
    <p:sldId id="369" r:id="rId16"/>
    <p:sldId id="370" r:id="rId17"/>
    <p:sldId id="371" r:id="rId18"/>
    <p:sldId id="373" r:id="rId19"/>
    <p:sldId id="374" r:id="rId20"/>
    <p:sldId id="320" r:id="rId21"/>
    <p:sldId id="372" r:id="rId22"/>
    <p:sldId id="375" r:id="rId23"/>
    <p:sldId id="353" r:id="rId24"/>
    <p:sldId id="376" r:id="rId25"/>
    <p:sldId id="377" r:id="rId26"/>
    <p:sldId id="378" r:id="rId27"/>
    <p:sldId id="361" r:id="rId28"/>
    <p:sldId id="379" r:id="rId29"/>
    <p:sldId id="357" r:id="rId30"/>
    <p:sldId id="321" r:id="rId31"/>
    <p:sldId id="326" r:id="rId32"/>
    <p:sldId id="380" r:id="rId33"/>
    <p:sldId id="381" r:id="rId34"/>
    <p:sldId id="382" r:id="rId35"/>
    <p:sldId id="383" r:id="rId36"/>
    <p:sldId id="298" r:id="rId37"/>
  </p:sldIdLst>
  <p:sldSz cx="9144000" cy="6858000" type="screen4x3"/>
  <p:notesSz cx="6858000" cy="9144000"/>
  <p:defaultTextStyle>
    <a:defPPr>
      <a:defRPr lang="uk-UA"/>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78EF"/>
    <a:srgbClr val="EF4B32"/>
    <a:srgbClr val="1C1C1C"/>
    <a:srgbClr val="EF4930"/>
    <a:srgbClr val="FF0000"/>
    <a:srgbClr val="CCFF99"/>
    <a:srgbClr val="FF6600"/>
    <a:srgbClr val="CC0000"/>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5BE263C-DBD7-4A20-BB59-AAB30ACAA65A}" styleName="Средний стиль 3 - акцент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000" autoAdjust="0"/>
    <p:restoredTop sz="94622" autoAdjust="0"/>
  </p:normalViewPr>
  <p:slideViewPr>
    <p:cSldViewPr snapToGrid="0">
      <p:cViewPr>
        <p:scale>
          <a:sx n="75" d="100"/>
          <a:sy n="75" d="100"/>
        </p:scale>
        <p:origin x="54" y="75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810" y="-12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D:\&#1041;&#1080;&#1085;&#1086;&#1084;\&#1055;&#1083;&#1072;&#1085;&#1099;\2023\&#1043;&#1088;&#1072;&#1092;&#1080;&#1082;%20&#1103;&#1085;&#1074;&#1072;&#1088;&#1100;%202023.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2"/>
              </a:solidFill>
              <a:ln w="25400">
                <a:solidFill>
                  <a:schemeClr val="lt1"/>
                </a:solidFill>
              </a:ln>
              <a:effectLst/>
              <a:sp3d contourW="25400">
                <a:contourClr>
                  <a:schemeClr val="lt1"/>
                </a:contourClr>
              </a:sp3d>
            </c:spPr>
            <c:extLst>
              <c:ext xmlns:c16="http://schemas.microsoft.com/office/drawing/2014/chart" uri="{C3380CC4-5D6E-409C-BE32-E72D297353CC}">
                <c16:uniqueId val="{00000001-7496-4C63-B58F-4A8D9F3BC923}"/>
              </c:ext>
            </c:extLst>
          </c:dPt>
          <c:dPt>
            <c:idx val="1"/>
            <c:bubble3D val="0"/>
            <c:spPr>
              <a:solidFill>
                <a:schemeClr val="accent4"/>
              </a:solidFill>
              <a:ln w="25400">
                <a:solidFill>
                  <a:schemeClr val="lt1"/>
                </a:solidFill>
              </a:ln>
              <a:effectLst/>
              <a:sp3d contourW="25400">
                <a:contourClr>
                  <a:schemeClr val="lt1"/>
                </a:contourClr>
              </a:sp3d>
            </c:spPr>
            <c:extLst>
              <c:ext xmlns:c16="http://schemas.microsoft.com/office/drawing/2014/chart" uri="{C3380CC4-5D6E-409C-BE32-E72D297353CC}">
                <c16:uniqueId val="{00000003-7496-4C63-B58F-4A8D9F3BC923}"/>
              </c:ext>
            </c:extLst>
          </c:dPt>
          <c:dLbls>
            <c:dLbl>
              <c:idx val="0"/>
              <c:layout>
                <c:manualLayout>
                  <c:x val="-0.23315241124152175"/>
                  <c:y val="-0.13701378500634717"/>
                </c:manualLayout>
              </c:layout>
              <c:tx>
                <c:rich>
                  <a:bodyPr rot="0" spcFirstLastPara="1" vertOverflow="ellipsis" vert="horz" wrap="square" lIns="38100" tIns="19050" rIns="38100" bIns="19050" anchor="ctr" anchorCtr="1">
                    <a:spAutoFit/>
                  </a:bodyPr>
                  <a:lstStyle/>
                  <a:p>
                    <a:pPr>
                      <a:lnSpc>
                        <a:spcPct val="90000"/>
                      </a:lnSpc>
                      <a:defRPr sz="1600" b="1" i="0" u="none" strike="noStrike" kern="1200" baseline="0">
                        <a:solidFill>
                          <a:schemeClr val="bg1"/>
                        </a:solidFill>
                        <a:latin typeface="+mn-lt"/>
                        <a:ea typeface="+mn-ea"/>
                        <a:cs typeface="+mn-cs"/>
                      </a:defRPr>
                    </a:pPr>
                    <a:fld id="{FF9D8B1B-4497-4C1C-8179-3F3DFC0E50AC}" type="CATEGORYNAME">
                      <a:rPr lang="ru-RU" smtClean="0"/>
                      <a:pPr>
                        <a:lnSpc>
                          <a:spcPct val="90000"/>
                        </a:lnSpc>
                        <a:defRPr sz="1600" b="1">
                          <a:solidFill>
                            <a:schemeClr val="bg1"/>
                          </a:solidFill>
                        </a:defRPr>
                      </a:pPr>
                      <a:t>[ИМЯ КАТЕГОРИИ]</a:t>
                    </a:fld>
                    <a:r>
                      <a:rPr lang="ru-RU" baseline="0" dirty="0"/>
                      <a:t> </a:t>
                    </a:r>
                  </a:p>
                  <a:p>
                    <a:pPr>
                      <a:lnSpc>
                        <a:spcPct val="90000"/>
                      </a:lnSpc>
                      <a:defRPr sz="1600" b="1">
                        <a:solidFill>
                          <a:schemeClr val="bg1"/>
                        </a:solidFill>
                      </a:defRPr>
                    </a:pPr>
                    <a:fld id="{8AA4512A-72FA-4471-B56B-7E3BC3DBB826}" type="VALUE">
                      <a:rPr lang="ru-RU" sz="2400" baseline="0" smtClean="0"/>
                      <a:pPr>
                        <a:lnSpc>
                          <a:spcPct val="90000"/>
                        </a:lnSpc>
                        <a:defRPr sz="1600" b="1">
                          <a:solidFill>
                            <a:schemeClr val="bg1"/>
                          </a:solidFill>
                        </a:defRPr>
                      </a:pPr>
                      <a:t>[ЗНАЧЕНИЕ]</a:t>
                    </a:fld>
                    <a:endParaRPr lang="ru-RU"/>
                  </a:p>
                </c:rich>
              </c:tx>
              <c:spPr>
                <a:noFill/>
                <a:ln>
                  <a:noFill/>
                </a:ln>
                <a:effectLst/>
              </c:spPr>
              <c:txPr>
                <a:bodyPr rot="0" spcFirstLastPara="1" vertOverflow="ellipsis" vert="horz" wrap="square" lIns="38100" tIns="19050" rIns="38100" bIns="19050" anchor="ctr" anchorCtr="1">
                  <a:spAutoFit/>
                </a:bodyPr>
                <a:lstStyle/>
                <a:p>
                  <a:pPr>
                    <a:lnSpc>
                      <a:spcPct val="90000"/>
                    </a:lnSpc>
                    <a:defRPr sz="1600" b="1" i="0" u="none" strike="noStrike" kern="1200" baseline="0">
                      <a:solidFill>
                        <a:schemeClr val="bg1"/>
                      </a:solidFill>
                      <a:latin typeface="+mn-lt"/>
                      <a:ea typeface="+mn-ea"/>
                      <a:cs typeface="+mn-cs"/>
                    </a:defRPr>
                  </a:pPr>
                  <a:endParaRPr lang="ru-RU"/>
                </a:p>
              </c:txPr>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7496-4C63-B58F-4A8D9F3BC923}"/>
                </c:ext>
              </c:extLst>
            </c:dLbl>
            <c:dLbl>
              <c:idx val="1"/>
              <c:layout>
                <c:manualLayout>
                  <c:x val="0.17861267548922896"/>
                  <c:y val="0.12633490473267339"/>
                </c:manualLayout>
              </c:layout>
              <c:tx>
                <c:rich>
                  <a:bodyPr rot="0" spcFirstLastPara="1" vertOverflow="ellipsis" vert="horz" wrap="square" lIns="38100" tIns="19050" rIns="38100" bIns="19050" anchor="ctr" anchorCtr="1">
                    <a:spAutoFit/>
                  </a:bodyPr>
                  <a:lstStyle/>
                  <a:p>
                    <a:pPr>
                      <a:lnSpc>
                        <a:spcPct val="90000"/>
                      </a:lnSpc>
                      <a:defRPr sz="1600" b="1" i="0" u="none" strike="noStrike" kern="1200" baseline="0">
                        <a:solidFill>
                          <a:schemeClr val="tx1">
                            <a:lumMod val="75000"/>
                            <a:lumOff val="25000"/>
                          </a:schemeClr>
                        </a:solidFill>
                        <a:latin typeface="+mn-lt"/>
                        <a:ea typeface="+mn-ea"/>
                        <a:cs typeface="+mn-cs"/>
                      </a:defRPr>
                    </a:pPr>
                    <a:fld id="{90105ABF-2AD9-4A35-8979-AD791CE0228C}" type="CATEGORYNAME">
                      <a:rPr lang="ru-RU" smtClean="0">
                        <a:solidFill>
                          <a:schemeClr val="bg1"/>
                        </a:solidFill>
                      </a:rPr>
                      <a:pPr>
                        <a:lnSpc>
                          <a:spcPct val="90000"/>
                        </a:lnSpc>
                        <a:defRPr sz="1600" b="1"/>
                      </a:pPr>
                      <a:t>[ИМЯ КАТЕГОРИИ]</a:t>
                    </a:fld>
                    <a:r>
                      <a:rPr lang="ru-RU" baseline="0" dirty="0"/>
                      <a:t> </a:t>
                    </a:r>
                  </a:p>
                  <a:p>
                    <a:pPr>
                      <a:lnSpc>
                        <a:spcPct val="90000"/>
                      </a:lnSpc>
                      <a:defRPr sz="1600" b="1"/>
                    </a:pPr>
                    <a:fld id="{C30E0343-FDD3-46AC-9D41-7C28B41875CB}" type="VALUE">
                      <a:rPr lang="ru-RU" sz="2400" baseline="0" smtClean="0">
                        <a:solidFill>
                          <a:schemeClr val="bg1"/>
                        </a:solidFill>
                      </a:rPr>
                      <a:pPr>
                        <a:lnSpc>
                          <a:spcPct val="90000"/>
                        </a:lnSpc>
                        <a:defRPr sz="1600" b="1"/>
                      </a:pPr>
                      <a:t>[ЗНАЧЕНИЕ]</a:t>
                    </a:fld>
                    <a:endParaRPr lang="ru-RU"/>
                  </a:p>
                </c:rich>
              </c:tx>
              <c:spPr>
                <a:noFill/>
                <a:ln>
                  <a:noFill/>
                </a:ln>
                <a:effectLst/>
              </c:spPr>
              <c:txPr>
                <a:bodyPr rot="0" spcFirstLastPara="1" vertOverflow="ellipsis" vert="horz" wrap="square" lIns="38100" tIns="19050" rIns="38100" bIns="19050" anchor="ctr" anchorCtr="1">
                  <a:spAutoFit/>
                </a:bodyPr>
                <a:lstStyle/>
                <a:p>
                  <a:pPr>
                    <a:lnSpc>
                      <a:spcPct val="90000"/>
                    </a:lnSpc>
                    <a:defRPr sz="1600" b="1" i="0" u="none" strike="noStrike" kern="1200" baseline="0">
                      <a:solidFill>
                        <a:schemeClr val="tx1">
                          <a:lumMod val="75000"/>
                          <a:lumOff val="25000"/>
                        </a:schemeClr>
                      </a:solidFill>
                      <a:latin typeface="+mn-lt"/>
                      <a:ea typeface="+mn-ea"/>
                      <a:cs typeface="+mn-cs"/>
                    </a:defRPr>
                  </a:pPr>
                  <a:endParaRPr lang="ru-RU"/>
                </a:p>
              </c:txPr>
              <c:showLegendKey val="0"/>
              <c:showVal val="1"/>
              <c:showCatName val="1"/>
              <c:showSerName val="0"/>
              <c:showPercent val="0"/>
              <c:showBubbleSize val="0"/>
              <c:extLst>
                <c:ext xmlns:c15="http://schemas.microsoft.com/office/drawing/2012/chart" uri="{CE6537A1-D6FC-4f65-9D91-7224C49458BB}">
                  <c15:layout>
                    <c:manualLayout>
                      <c:w val="0.31662948703703409"/>
                      <c:h val="0.36385408037379829"/>
                    </c:manualLayout>
                  </c15:layout>
                  <c15:dlblFieldTable/>
                  <c15:showDataLabelsRange val="0"/>
                </c:ext>
                <c:ext xmlns:c16="http://schemas.microsoft.com/office/drawing/2014/chart" uri="{C3380CC4-5D6E-409C-BE32-E72D297353CC}">
                  <c16:uniqueId val="{00000003-7496-4C63-B58F-4A8D9F3BC923}"/>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ru-RU"/>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Лист1!$A$1:$A$2</c:f>
              <c:strCache>
                <c:ptCount val="2"/>
                <c:pt idx="0">
                  <c:v>Обязательная часть</c:v>
                </c:pt>
                <c:pt idx="1">
                  <c:v>Часть, формируемая участниками образовательных отношений</c:v>
                </c:pt>
              </c:strCache>
            </c:strRef>
          </c:cat>
          <c:val>
            <c:numRef>
              <c:f>Лист1!$B$1:$B$2</c:f>
              <c:numCache>
                <c:formatCode>0%</c:formatCode>
                <c:ptCount val="2"/>
                <c:pt idx="0">
                  <c:v>0.6</c:v>
                </c:pt>
                <c:pt idx="1">
                  <c:v>0.4</c:v>
                </c:pt>
              </c:numCache>
            </c:numRef>
          </c:val>
          <c:extLst>
            <c:ext xmlns:c16="http://schemas.microsoft.com/office/drawing/2014/chart" uri="{C3380CC4-5D6E-409C-BE32-E72D297353CC}">
              <c16:uniqueId val="{00000004-7496-4C63-B58F-4A8D9F3BC923}"/>
            </c:ext>
          </c:extLst>
        </c:ser>
        <c:dLbls>
          <c:showLegendKey val="0"/>
          <c:showVal val="1"/>
          <c:showCatName val="1"/>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03C03E78-A2B2-46EE-9BC0-370A5C2C9164}"/>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cs typeface="Arial" charset="0"/>
              </a:defRPr>
            </a:lvl1pPr>
          </a:lstStyle>
          <a:p>
            <a:pPr>
              <a:defRPr/>
            </a:pPr>
            <a:endParaRPr lang="ru-RU"/>
          </a:p>
        </p:txBody>
      </p:sp>
      <p:sp>
        <p:nvSpPr>
          <p:cNvPr id="3" name="Дата 2">
            <a:extLst>
              <a:ext uri="{FF2B5EF4-FFF2-40B4-BE49-F238E27FC236}">
                <a16:creationId xmlns:a16="http://schemas.microsoft.com/office/drawing/2014/main" id="{53F745FF-4475-46EE-B0C5-CD91B2841A8F}"/>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0" hangingPunct="0">
              <a:defRPr sz="1200">
                <a:cs typeface="Arial" charset="0"/>
              </a:defRPr>
            </a:lvl1pPr>
          </a:lstStyle>
          <a:p>
            <a:pPr>
              <a:defRPr/>
            </a:pPr>
            <a:fld id="{D430FE83-2A63-43C4-996E-B56D0FCB48EA}" type="datetimeFigureOut">
              <a:rPr lang="ru-RU"/>
              <a:pPr>
                <a:defRPr/>
              </a:pPr>
              <a:t>07.02.2023</a:t>
            </a:fld>
            <a:endParaRPr lang="ru-RU"/>
          </a:p>
        </p:txBody>
      </p:sp>
      <p:sp>
        <p:nvSpPr>
          <p:cNvPr id="4" name="Образ слайда 3">
            <a:extLst>
              <a:ext uri="{FF2B5EF4-FFF2-40B4-BE49-F238E27FC236}">
                <a16:creationId xmlns:a16="http://schemas.microsoft.com/office/drawing/2014/main" id="{CE66C27F-9D60-4D3E-9B16-4978F452D4F1}"/>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a:extLst>
              <a:ext uri="{FF2B5EF4-FFF2-40B4-BE49-F238E27FC236}">
                <a16:creationId xmlns:a16="http://schemas.microsoft.com/office/drawing/2014/main" id="{C894014A-0208-4D58-A736-610C50B430A8}"/>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noProof="0"/>
              <a:t>Образец текста</a:t>
            </a:r>
          </a:p>
          <a:p>
            <a:pPr lvl="1"/>
            <a:r>
              <a:rPr lang="ru-RU" noProof="0"/>
              <a:t>Второй уровень</a:t>
            </a:r>
          </a:p>
          <a:p>
            <a:pPr lvl="2"/>
            <a:r>
              <a:rPr lang="ru-RU" noProof="0"/>
              <a:t>Третий уровень</a:t>
            </a:r>
          </a:p>
          <a:p>
            <a:pPr lvl="3"/>
            <a:r>
              <a:rPr lang="ru-RU" noProof="0"/>
              <a:t>Четвертый уровень</a:t>
            </a:r>
          </a:p>
          <a:p>
            <a:pPr lvl="4"/>
            <a:r>
              <a:rPr lang="ru-RU" noProof="0"/>
              <a:t>Пятый уровень</a:t>
            </a:r>
          </a:p>
        </p:txBody>
      </p:sp>
      <p:sp>
        <p:nvSpPr>
          <p:cNvPr id="6" name="Нижний колонтитул 5">
            <a:extLst>
              <a:ext uri="{FF2B5EF4-FFF2-40B4-BE49-F238E27FC236}">
                <a16:creationId xmlns:a16="http://schemas.microsoft.com/office/drawing/2014/main" id="{01E89A56-8E96-4FC8-8165-E39A11F280F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0" hangingPunct="0">
              <a:defRPr sz="1200">
                <a:cs typeface="Arial" charset="0"/>
              </a:defRPr>
            </a:lvl1pPr>
          </a:lstStyle>
          <a:p>
            <a:pPr>
              <a:defRPr/>
            </a:pPr>
            <a:endParaRPr lang="ru-RU"/>
          </a:p>
        </p:txBody>
      </p:sp>
      <p:sp>
        <p:nvSpPr>
          <p:cNvPr id="7" name="Номер слайда 6">
            <a:extLst>
              <a:ext uri="{FF2B5EF4-FFF2-40B4-BE49-F238E27FC236}">
                <a16:creationId xmlns:a16="http://schemas.microsoft.com/office/drawing/2014/main" id="{15F416E9-75B9-4923-A9DF-4D70F6A8822F}"/>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0" hangingPunct="0">
              <a:defRPr sz="1200"/>
            </a:lvl1pPr>
          </a:lstStyle>
          <a:p>
            <a:fld id="{2A288A91-9939-4A93-B1B7-0CC42F06925D}" type="slidenum">
              <a:rPr lang="ru-RU" altLang="ru-RU"/>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Образ слайда 1">
            <a:extLst>
              <a:ext uri="{FF2B5EF4-FFF2-40B4-BE49-F238E27FC236}">
                <a16:creationId xmlns:a16="http://schemas.microsoft.com/office/drawing/2014/main" id="{CF02D103-CA5E-49E8-A93A-53013FCBE74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Заметки 2">
            <a:extLst>
              <a:ext uri="{FF2B5EF4-FFF2-40B4-BE49-F238E27FC236}">
                <a16:creationId xmlns:a16="http://schemas.microsoft.com/office/drawing/2014/main" id="{FFB08E37-1AA6-48EF-9247-4D35ECE2FAB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a:p>
        </p:txBody>
      </p:sp>
      <p:sp>
        <p:nvSpPr>
          <p:cNvPr id="49156" name="Номер слайда 3">
            <a:extLst>
              <a:ext uri="{FF2B5EF4-FFF2-40B4-BE49-F238E27FC236}">
                <a16:creationId xmlns:a16="http://schemas.microsoft.com/office/drawing/2014/main" id="{3F270742-EA3B-4C22-ADF3-8956B35B72B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0D377E5E-5F3B-4E09-AD89-3A944E4C79BB}" type="slidenum">
              <a:rPr lang="ru-RU" altLang="ru-RU"/>
              <a:pPr/>
              <a:t>7</a:t>
            </a:fld>
            <a:endParaRPr lang="ru-RU" alt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Образ слайда 1">
            <a:extLst>
              <a:ext uri="{FF2B5EF4-FFF2-40B4-BE49-F238E27FC236}">
                <a16:creationId xmlns:a16="http://schemas.microsoft.com/office/drawing/2014/main" id="{DEE2047C-B087-45DE-B26D-8446E07C3E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Заметки 2">
            <a:extLst>
              <a:ext uri="{FF2B5EF4-FFF2-40B4-BE49-F238E27FC236}">
                <a16:creationId xmlns:a16="http://schemas.microsoft.com/office/drawing/2014/main" id="{CB239E4E-4182-4D23-96C2-C741E6F6201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a:p>
        </p:txBody>
      </p:sp>
      <p:sp>
        <p:nvSpPr>
          <p:cNvPr id="50180" name="Номер слайда 3">
            <a:extLst>
              <a:ext uri="{FF2B5EF4-FFF2-40B4-BE49-F238E27FC236}">
                <a16:creationId xmlns:a16="http://schemas.microsoft.com/office/drawing/2014/main" id="{70C65DE4-0E9A-4061-B18F-9C910421B4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75BECF35-FAA3-4F80-89F6-453744458F9B}" type="slidenum">
              <a:rPr lang="ru-RU" altLang="ru-RU"/>
              <a:pPr/>
              <a:t>8</a:t>
            </a:fld>
            <a:endParaRPr lang="ru-RU" alt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a:extLst>
              <a:ext uri="{FF2B5EF4-FFF2-40B4-BE49-F238E27FC236}">
                <a16:creationId xmlns:a16="http://schemas.microsoft.com/office/drawing/2014/main" id="{6EBE8EDB-FB58-43EA-AC54-A0E4FEFF4E3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a:extLst>
              <a:ext uri="{FF2B5EF4-FFF2-40B4-BE49-F238E27FC236}">
                <a16:creationId xmlns:a16="http://schemas.microsoft.com/office/drawing/2014/main" id="{1C49BF25-D4F4-4E75-BC19-72DA768233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a:p>
        </p:txBody>
      </p:sp>
      <p:sp>
        <p:nvSpPr>
          <p:cNvPr id="51204" name="Номер слайда 3">
            <a:extLst>
              <a:ext uri="{FF2B5EF4-FFF2-40B4-BE49-F238E27FC236}">
                <a16:creationId xmlns:a16="http://schemas.microsoft.com/office/drawing/2014/main" id="{DE9A8717-9A03-4D94-9D47-2CFDAB9E8AE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38691BF-5B96-43AB-B09A-B851B8D710AE}" type="slidenum">
              <a:rPr lang="ru-RU" altLang="ru-RU"/>
              <a:pPr/>
              <a:t>9</a:t>
            </a:fld>
            <a:endParaRPr lang="ru-RU" alt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Образ слайда 1">
            <a:extLst>
              <a:ext uri="{FF2B5EF4-FFF2-40B4-BE49-F238E27FC236}">
                <a16:creationId xmlns:a16="http://schemas.microsoft.com/office/drawing/2014/main" id="{8B8E7186-62B2-4023-8119-85573291C5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Заметки 2">
            <a:extLst>
              <a:ext uri="{FF2B5EF4-FFF2-40B4-BE49-F238E27FC236}">
                <a16:creationId xmlns:a16="http://schemas.microsoft.com/office/drawing/2014/main" id="{D2E7DF2F-563A-452F-AD02-FC61A23E95B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a:p>
        </p:txBody>
      </p:sp>
      <p:sp>
        <p:nvSpPr>
          <p:cNvPr id="52228" name="Номер слайда 3">
            <a:extLst>
              <a:ext uri="{FF2B5EF4-FFF2-40B4-BE49-F238E27FC236}">
                <a16:creationId xmlns:a16="http://schemas.microsoft.com/office/drawing/2014/main" id="{D3156EAE-4D37-428F-9E15-D6B8153A982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957E73FD-5821-4EF2-AAF9-88D401A1BC78}" type="slidenum">
              <a:rPr lang="ru-RU" altLang="ru-RU"/>
              <a:pPr/>
              <a:t>10</a:t>
            </a:fld>
            <a:endParaRPr lang="ru-RU" alt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Образ слайда 1">
            <a:extLst>
              <a:ext uri="{FF2B5EF4-FFF2-40B4-BE49-F238E27FC236}">
                <a16:creationId xmlns:a16="http://schemas.microsoft.com/office/drawing/2014/main" id="{22FBF0AC-E687-47EA-903C-EF2825DCA6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Заметки 2">
            <a:extLst>
              <a:ext uri="{FF2B5EF4-FFF2-40B4-BE49-F238E27FC236}">
                <a16:creationId xmlns:a16="http://schemas.microsoft.com/office/drawing/2014/main" id="{3ABB5F9C-0CC6-48DF-A94B-EB22CFCB702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a:p>
        </p:txBody>
      </p:sp>
      <p:sp>
        <p:nvSpPr>
          <p:cNvPr id="54276" name="Номер слайда 3">
            <a:extLst>
              <a:ext uri="{FF2B5EF4-FFF2-40B4-BE49-F238E27FC236}">
                <a16:creationId xmlns:a16="http://schemas.microsoft.com/office/drawing/2014/main" id="{655253DC-98BD-40F6-A2C2-86DA6B1624C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00A6A7DC-3067-4169-8BFF-92F2E2300B00}" type="slidenum">
              <a:rPr lang="ru-RU" altLang="ru-RU"/>
              <a:pPr/>
              <a:t>12</a:t>
            </a:fld>
            <a:endParaRPr lang="ru-RU" alt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a:extLst>
              <a:ext uri="{FF2B5EF4-FFF2-40B4-BE49-F238E27FC236}">
                <a16:creationId xmlns:a16="http://schemas.microsoft.com/office/drawing/2014/main" id="{6EBE8EDB-FB58-43EA-AC54-A0E4FEFF4E3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a:extLst>
              <a:ext uri="{FF2B5EF4-FFF2-40B4-BE49-F238E27FC236}">
                <a16:creationId xmlns:a16="http://schemas.microsoft.com/office/drawing/2014/main" id="{1C49BF25-D4F4-4E75-BC19-72DA768233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a:p>
        </p:txBody>
      </p:sp>
      <p:sp>
        <p:nvSpPr>
          <p:cNvPr id="51204" name="Номер слайда 3">
            <a:extLst>
              <a:ext uri="{FF2B5EF4-FFF2-40B4-BE49-F238E27FC236}">
                <a16:creationId xmlns:a16="http://schemas.microsoft.com/office/drawing/2014/main" id="{DE9A8717-9A03-4D94-9D47-2CFDAB9E8AE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38691BF-5B96-43AB-B09A-B851B8D710AE}" type="slidenum">
              <a:rPr lang="ru-RU" altLang="ru-RU"/>
              <a:pPr/>
              <a:t>28</a:t>
            </a:fld>
            <a:endParaRPr lang="ru-RU" altLang="ru-RU"/>
          </a:p>
        </p:txBody>
      </p:sp>
    </p:spTree>
    <p:extLst>
      <p:ext uri="{BB962C8B-B14F-4D97-AF65-F5344CB8AC3E}">
        <p14:creationId xmlns:p14="http://schemas.microsoft.com/office/powerpoint/2010/main" val="24447708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Образ слайда 1">
            <a:extLst>
              <a:ext uri="{FF2B5EF4-FFF2-40B4-BE49-F238E27FC236}">
                <a16:creationId xmlns:a16="http://schemas.microsoft.com/office/drawing/2014/main" id="{6EBE8EDB-FB58-43EA-AC54-A0E4FEFF4E3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Заметки 2">
            <a:extLst>
              <a:ext uri="{FF2B5EF4-FFF2-40B4-BE49-F238E27FC236}">
                <a16:creationId xmlns:a16="http://schemas.microsoft.com/office/drawing/2014/main" id="{1C49BF25-D4F4-4E75-BC19-72DA768233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a:p>
        </p:txBody>
      </p:sp>
      <p:sp>
        <p:nvSpPr>
          <p:cNvPr id="51204" name="Номер слайда 3">
            <a:extLst>
              <a:ext uri="{FF2B5EF4-FFF2-40B4-BE49-F238E27FC236}">
                <a16:creationId xmlns:a16="http://schemas.microsoft.com/office/drawing/2014/main" id="{DE9A8717-9A03-4D94-9D47-2CFDAB9E8AE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338691BF-5B96-43AB-B09A-B851B8D710AE}" type="slidenum">
              <a:rPr lang="ru-RU" altLang="ru-RU"/>
              <a:pPr/>
              <a:t>35</a:t>
            </a:fld>
            <a:endParaRPr lang="ru-RU" altLang="ru-RU"/>
          </a:p>
        </p:txBody>
      </p:sp>
    </p:spTree>
    <p:extLst>
      <p:ext uri="{BB962C8B-B14F-4D97-AF65-F5344CB8AC3E}">
        <p14:creationId xmlns:p14="http://schemas.microsoft.com/office/powerpoint/2010/main" val="14541934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Титульный слайд">
    <p:spTree>
      <p:nvGrpSpPr>
        <p:cNvPr id="1" name=""/>
        <p:cNvGrpSpPr/>
        <p:nvPr/>
      </p:nvGrpSpPr>
      <p:grpSpPr>
        <a:xfrm>
          <a:off x="0" y="0"/>
          <a:ext cx="0" cy="0"/>
          <a:chOff x="0" y="0"/>
          <a:chExt cx="0" cy="0"/>
        </a:xfrm>
      </p:grpSpPr>
      <p:pic>
        <p:nvPicPr>
          <p:cNvPr id="4" name="Рисунок 8" descr="action-obrazovanie.png">
            <a:extLst>
              <a:ext uri="{FF2B5EF4-FFF2-40B4-BE49-F238E27FC236}">
                <a16:creationId xmlns:a16="http://schemas.microsoft.com/office/drawing/2014/main" id="{F00D7B12-4625-4AC4-8567-0755483B16D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9888" y="273050"/>
            <a:ext cx="22034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8" name="Заголовок 7"/>
          <p:cNvSpPr>
            <a:spLocks noGrp="1"/>
          </p:cNvSpPr>
          <p:nvPr>
            <p:ph type="title"/>
          </p:nvPr>
        </p:nvSpPr>
        <p:spPr/>
        <p:txBody>
          <a:bodyPr/>
          <a:lstStyle/>
          <a:p>
            <a:r>
              <a:rPr lang="ru-RU"/>
              <a:t>Образец заголовка</a:t>
            </a:r>
          </a:p>
        </p:txBody>
      </p:sp>
    </p:spTree>
    <p:extLst>
      <p:ext uri="{BB962C8B-B14F-4D97-AF65-F5344CB8AC3E}">
        <p14:creationId xmlns:p14="http://schemas.microsoft.com/office/powerpoint/2010/main" val="1845809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Заголовок и вертикальный текст">
    <p:spTree>
      <p:nvGrpSpPr>
        <p:cNvPr id="1" name=""/>
        <p:cNvGrpSpPr/>
        <p:nvPr/>
      </p:nvGrpSpPr>
      <p:grpSpPr>
        <a:xfrm>
          <a:off x="0" y="0"/>
          <a:ext cx="0" cy="0"/>
          <a:chOff x="0" y="0"/>
          <a:chExt cx="0" cy="0"/>
        </a:xfrm>
      </p:grpSpPr>
      <p:pic>
        <p:nvPicPr>
          <p:cNvPr id="4" name="Рисунок 8" descr="action-obrazovanie.png">
            <a:extLst>
              <a:ext uri="{FF2B5EF4-FFF2-40B4-BE49-F238E27FC236}">
                <a16:creationId xmlns:a16="http://schemas.microsoft.com/office/drawing/2014/main" id="{5737E2AE-09EE-4825-A906-2C915E54841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9888" y="273050"/>
            <a:ext cx="22034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a:extLst>
              <a:ext uri="{FF2B5EF4-FFF2-40B4-BE49-F238E27FC236}">
                <a16:creationId xmlns:a16="http://schemas.microsoft.com/office/drawing/2014/main" id="{59583546-9E0B-44B1-A904-41F7CA2E9967}"/>
              </a:ext>
            </a:extLst>
          </p:cNvPr>
          <p:cNvSpPr>
            <a:spLocks noGrp="1"/>
          </p:cNvSpPr>
          <p:nvPr>
            <p:ph type="dt" sz="half" idx="10"/>
          </p:nvPr>
        </p:nvSpPr>
        <p:spPr/>
        <p:txBody>
          <a:bodyPr/>
          <a:lstStyle>
            <a:lvl1pPr>
              <a:defRPr/>
            </a:lvl1pPr>
          </a:lstStyle>
          <a:p>
            <a:pPr>
              <a:defRPr/>
            </a:pPr>
            <a:fld id="{944FCAB4-8DBA-4CF0-9570-DC552F38A324}" type="datetime1">
              <a:rPr lang="ru-RU"/>
              <a:pPr>
                <a:defRPr/>
              </a:pPr>
              <a:t>07.02.2023</a:t>
            </a:fld>
            <a:endParaRPr lang="ru-RU"/>
          </a:p>
        </p:txBody>
      </p:sp>
      <p:sp>
        <p:nvSpPr>
          <p:cNvPr id="6" name="Нижний колонтитул 4">
            <a:extLst>
              <a:ext uri="{FF2B5EF4-FFF2-40B4-BE49-F238E27FC236}">
                <a16:creationId xmlns:a16="http://schemas.microsoft.com/office/drawing/2014/main" id="{E23F7349-B473-41FB-BC88-A43F6B52ADB1}"/>
              </a:ext>
            </a:extLst>
          </p:cNvPr>
          <p:cNvSpPr>
            <a:spLocks noGrp="1"/>
          </p:cNvSpPr>
          <p:nvPr>
            <p:ph type="ftr" sz="quarter" idx="11"/>
          </p:nvPr>
        </p:nvSpPr>
        <p:spPr/>
        <p:txBody>
          <a:bodyPr/>
          <a:lstStyle>
            <a:lvl1pPr>
              <a:defRPr/>
            </a:lvl1pPr>
          </a:lstStyle>
          <a:p>
            <a:pPr>
              <a:defRPr/>
            </a:pPr>
            <a:r>
              <a:rPr lang="ru-RU"/>
              <a:t>лого</a:t>
            </a:r>
          </a:p>
        </p:txBody>
      </p:sp>
      <p:sp>
        <p:nvSpPr>
          <p:cNvPr id="7" name="Номер слайда 5">
            <a:extLst>
              <a:ext uri="{FF2B5EF4-FFF2-40B4-BE49-F238E27FC236}">
                <a16:creationId xmlns:a16="http://schemas.microsoft.com/office/drawing/2014/main" id="{404D6B59-0FC9-4740-8CA9-EA443924F1AA}"/>
              </a:ext>
            </a:extLst>
          </p:cNvPr>
          <p:cNvSpPr>
            <a:spLocks noGrp="1"/>
          </p:cNvSpPr>
          <p:nvPr>
            <p:ph type="sldNum" sz="quarter" idx="12"/>
          </p:nvPr>
        </p:nvSpPr>
        <p:spPr/>
        <p:txBody>
          <a:bodyPr/>
          <a:lstStyle>
            <a:lvl1pPr>
              <a:defRPr/>
            </a:lvl1pPr>
          </a:lstStyle>
          <a:p>
            <a:fld id="{2DBA741A-5E32-463E-A1B4-A8CE7E8C8EFC}" type="slidenum">
              <a:rPr lang="ru-RU" altLang="ru-RU"/>
              <a:pPr/>
              <a:t>‹#›</a:t>
            </a:fld>
            <a:endParaRPr lang="ru-RU" altLang="ru-RU"/>
          </a:p>
        </p:txBody>
      </p:sp>
    </p:spTree>
    <p:extLst>
      <p:ext uri="{BB962C8B-B14F-4D97-AF65-F5344CB8AC3E}">
        <p14:creationId xmlns:p14="http://schemas.microsoft.com/office/powerpoint/2010/main" val="606150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pic>
        <p:nvPicPr>
          <p:cNvPr id="4" name="Рисунок 8" descr="action-obrazovanie.png">
            <a:extLst>
              <a:ext uri="{FF2B5EF4-FFF2-40B4-BE49-F238E27FC236}">
                <a16:creationId xmlns:a16="http://schemas.microsoft.com/office/drawing/2014/main" id="{FD455B1F-E437-46A4-B929-A1E7DC16B4A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9888" y="273050"/>
            <a:ext cx="22034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Вертикальный заголовок 1"/>
          <p:cNvSpPr>
            <a:spLocks noGrp="1"/>
          </p:cNvSpPr>
          <p:nvPr>
            <p:ph type="title" orient="vert"/>
          </p:nvPr>
        </p:nvSpPr>
        <p:spPr>
          <a:xfrm>
            <a:off x="6629400" y="274640"/>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40"/>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a:extLst>
              <a:ext uri="{FF2B5EF4-FFF2-40B4-BE49-F238E27FC236}">
                <a16:creationId xmlns:a16="http://schemas.microsoft.com/office/drawing/2014/main" id="{33821C61-54A5-4D79-A437-209FBC46C978}"/>
              </a:ext>
            </a:extLst>
          </p:cNvPr>
          <p:cNvSpPr>
            <a:spLocks noGrp="1"/>
          </p:cNvSpPr>
          <p:nvPr>
            <p:ph type="dt" sz="half" idx="10"/>
          </p:nvPr>
        </p:nvSpPr>
        <p:spPr/>
        <p:txBody>
          <a:bodyPr/>
          <a:lstStyle>
            <a:lvl1pPr>
              <a:defRPr/>
            </a:lvl1pPr>
          </a:lstStyle>
          <a:p>
            <a:pPr>
              <a:defRPr/>
            </a:pPr>
            <a:fld id="{2D82BC22-4A0E-4034-8132-33199B23F008}" type="datetime1">
              <a:rPr lang="ru-RU"/>
              <a:pPr>
                <a:defRPr/>
              </a:pPr>
              <a:t>07.02.2023</a:t>
            </a:fld>
            <a:endParaRPr lang="ru-RU"/>
          </a:p>
        </p:txBody>
      </p:sp>
      <p:sp>
        <p:nvSpPr>
          <p:cNvPr id="6" name="Нижний колонтитул 4">
            <a:extLst>
              <a:ext uri="{FF2B5EF4-FFF2-40B4-BE49-F238E27FC236}">
                <a16:creationId xmlns:a16="http://schemas.microsoft.com/office/drawing/2014/main" id="{17FDF58E-CB93-41EE-976C-9E3109F2AE6A}"/>
              </a:ext>
            </a:extLst>
          </p:cNvPr>
          <p:cNvSpPr>
            <a:spLocks noGrp="1"/>
          </p:cNvSpPr>
          <p:nvPr>
            <p:ph type="ftr" sz="quarter" idx="11"/>
          </p:nvPr>
        </p:nvSpPr>
        <p:spPr/>
        <p:txBody>
          <a:bodyPr/>
          <a:lstStyle>
            <a:lvl1pPr>
              <a:defRPr/>
            </a:lvl1pPr>
          </a:lstStyle>
          <a:p>
            <a:pPr>
              <a:defRPr/>
            </a:pPr>
            <a:r>
              <a:rPr lang="ru-RU"/>
              <a:t>лого</a:t>
            </a:r>
          </a:p>
        </p:txBody>
      </p:sp>
      <p:sp>
        <p:nvSpPr>
          <p:cNvPr id="7" name="Номер слайда 5">
            <a:extLst>
              <a:ext uri="{FF2B5EF4-FFF2-40B4-BE49-F238E27FC236}">
                <a16:creationId xmlns:a16="http://schemas.microsoft.com/office/drawing/2014/main" id="{CD6A1536-7DAC-4CD7-8F0A-05D12BE8D875}"/>
              </a:ext>
            </a:extLst>
          </p:cNvPr>
          <p:cNvSpPr>
            <a:spLocks noGrp="1"/>
          </p:cNvSpPr>
          <p:nvPr>
            <p:ph type="sldNum" sz="quarter" idx="12"/>
          </p:nvPr>
        </p:nvSpPr>
        <p:spPr/>
        <p:txBody>
          <a:bodyPr/>
          <a:lstStyle>
            <a:lvl1pPr>
              <a:defRPr/>
            </a:lvl1pPr>
          </a:lstStyle>
          <a:p>
            <a:fld id="{FD326DD5-3645-45BC-96DB-4FF6771ABA52}" type="slidenum">
              <a:rPr lang="ru-RU" altLang="ru-RU"/>
              <a:pPr/>
              <a:t>‹#›</a:t>
            </a:fld>
            <a:endParaRPr lang="ru-RU" altLang="ru-RU"/>
          </a:p>
        </p:txBody>
      </p:sp>
    </p:spTree>
    <p:extLst>
      <p:ext uri="{BB962C8B-B14F-4D97-AF65-F5344CB8AC3E}">
        <p14:creationId xmlns:p14="http://schemas.microsoft.com/office/powerpoint/2010/main" val="1260665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Заголовок и объект">
    <p:spTree>
      <p:nvGrpSpPr>
        <p:cNvPr id="1" name=""/>
        <p:cNvGrpSpPr/>
        <p:nvPr/>
      </p:nvGrpSpPr>
      <p:grpSpPr>
        <a:xfrm>
          <a:off x="0" y="0"/>
          <a:ext cx="0" cy="0"/>
          <a:chOff x="0" y="0"/>
          <a:chExt cx="0" cy="0"/>
        </a:xfrm>
      </p:grpSpPr>
      <p:pic>
        <p:nvPicPr>
          <p:cNvPr id="4" name="Рисунок 8" descr="action-obrazovanie.png">
            <a:extLst>
              <a:ext uri="{FF2B5EF4-FFF2-40B4-BE49-F238E27FC236}">
                <a16:creationId xmlns:a16="http://schemas.microsoft.com/office/drawing/2014/main" id="{5AE2E69B-5885-4EE1-85A6-C7A2FD5B597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9888" y="273050"/>
            <a:ext cx="22034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3">
            <a:extLst>
              <a:ext uri="{FF2B5EF4-FFF2-40B4-BE49-F238E27FC236}">
                <a16:creationId xmlns:a16="http://schemas.microsoft.com/office/drawing/2014/main" id="{9A663680-90CD-4D28-81CD-4A1014A0AC65}"/>
              </a:ext>
            </a:extLst>
          </p:cNvPr>
          <p:cNvSpPr>
            <a:spLocks noGrp="1"/>
          </p:cNvSpPr>
          <p:nvPr>
            <p:ph type="dt" sz="half" idx="10"/>
          </p:nvPr>
        </p:nvSpPr>
        <p:spPr/>
        <p:txBody>
          <a:bodyPr/>
          <a:lstStyle>
            <a:lvl1pPr>
              <a:defRPr/>
            </a:lvl1pPr>
          </a:lstStyle>
          <a:p>
            <a:pPr>
              <a:defRPr/>
            </a:pPr>
            <a:fld id="{E369D2B7-4E33-4141-9D78-73D953C4C0C9}" type="datetime1">
              <a:rPr lang="ru-RU"/>
              <a:pPr>
                <a:defRPr/>
              </a:pPr>
              <a:t>07.02.2023</a:t>
            </a:fld>
            <a:endParaRPr lang="ru-RU"/>
          </a:p>
        </p:txBody>
      </p:sp>
      <p:sp>
        <p:nvSpPr>
          <p:cNvPr id="6" name="Нижний колонтитул 4">
            <a:extLst>
              <a:ext uri="{FF2B5EF4-FFF2-40B4-BE49-F238E27FC236}">
                <a16:creationId xmlns:a16="http://schemas.microsoft.com/office/drawing/2014/main" id="{F8EEFCAB-49D7-4115-B7A0-A27EC9412EFC}"/>
              </a:ext>
            </a:extLst>
          </p:cNvPr>
          <p:cNvSpPr>
            <a:spLocks noGrp="1"/>
          </p:cNvSpPr>
          <p:nvPr>
            <p:ph type="ftr" sz="quarter" idx="11"/>
          </p:nvPr>
        </p:nvSpPr>
        <p:spPr/>
        <p:txBody>
          <a:bodyPr/>
          <a:lstStyle>
            <a:lvl1pPr>
              <a:defRPr/>
            </a:lvl1pPr>
          </a:lstStyle>
          <a:p>
            <a:pPr>
              <a:defRPr/>
            </a:pPr>
            <a:r>
              <a:rPr lang="ru-RU"/>
              <a:t>лого</a:t>
            </a:r>
          </a:p>
        </p:txBody>
      </p:sp>
      <p:sp>
        <p:nvSpPr>
          <p:cNvPr id="7" name="Номер слайда 5">
            <a:extLst>
              <a:ext uri="{FF2B5EF4-FFF2-40B4-BE49-F238E27FC236}">
                <a16:creationId xmlns:a16="http://schemas.microsoft.com/office/drawing/2014/main" id="{1AD5D458-C32E-442C-A3A6-C26C3B567802}"/>
              </a:ext>
            </a:extLst>
          </p:cNvPr>
          <p:cNvSpPr>
            <a:spLocks noGrp="1"/>
          </p:cNvSpPr>
          <p:nvPr>
            <p:ph type="sldNum" sz="quarter" idx="12"/>
          </p:nvPr>
        </p:nvSpPr>
        <p:spPr/>
        <p:txBody>
          <a:bodyPr/>
          <a:lstStyle>
            <a:lvl1pPr>
              <a:defRPr/>
            </a:lvl1pPr>
          </a:lstStyle>
          <a:p>
            <a:fld id="{21951912-15CB-4ED0-95F5-A1FB8117B645}" type="slidenum">
              <a:rPr lang="ru-RU" altLang="ru-RU"/>
              <a:pPr/>
              <a:t>‹#›</a:t>
            </a:fld>
            <a:endParaRPr lang="ru-RU" altLang="ru-RU"/>
          </a:p>
        </p:txBody>
      </p:sp>
    </p:spTree>
    <p:extLst>
      <p:ext uri="{BB962C8B-B14F-4D97-AF65-F5344CB8AC3E}">
        <p14:creationId xmlns:p14="http://schemas.microsoft.com/office/powerpoint/2010/main" val="1599712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pic>
        <p:nvPicPr>
          <p:cNvPr id="4" name="Рисунок 8" descr="action-obrazovanie.png">
            <a:extLst>
              <a:ext uri="{FF2B5EF4-FFF2-40B4-BE49-F238E27FC236}">
                <a16:creationId xmlns:a16="http://schemas.microsoft.com/office/drawing/2014/main" id="{F64CC6DD-4183-4224-95E5-593C1F99F92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9888" y="273050"/>
            <a:ext cx="22034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722313" y="4406901"/>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5" name="Дата 3">
            <a:extLst>
              <a:ext uri="{FF2B5EF4-FFF2-40B4-BE49-F238E27FC236}">
                <a16:creationId xmlns:a16="http://schemas.microsoft.com/office/drawing/2014/main" id="{3F6462D5-4821-44A8-8ACE-81DB9B768B6B}"/>
              </a:ext>
            </a:extLst>
          </p:cNvPr>
          <p:cNvSpPr>
            <a:spLocks noGrp="1"/>
          </p:cNvSpPr>
          <p:nvPr>
            <p:ph type="dt" sz="half" idx="10"/>
          </p:nvPr>
        </p:nvSpPr>
        <p:spPr/>
        <p:txBody>
          <a:bodyPr/>
          <a:lstStyle>
            <a:lvl1pPr>
              <a:defRPr/>
            </a:lvl1pPr>
          </a:lstStyle>
          <a:p>
            <a:pPr>
              <a:defRPr/>
            </a:pPr>
            <a:fld id="{58D908C3-7FE3-41BE-970B-F3893054F8C6}" type="datetime1">
              <a:rPr lang="ru-RU"/>
              <a:pPr>
                <a:defRPr/>
              </a:pPr>
              <a:t>07.02.2023</a:t>
            </a:fld>
            <a:endParaRPr lang="ru-RU"/>
          </a:p>
        </p:txBody>
      </p:sp>
      <p:sp>
        <p:nvSpPr>
          <p:cNvPr id="6" name="Нижний колонтитул 4">
            <a:extLst>
              <a:ext uri="{FF2B5EF4-FFF2-40B4-BE49-F238E27FC236}">
                <a16:creationId xmlns:a16="http://schemas.microsoft.com/office/drawing/2014/main" id="{F1853E21-B01B-43CA-A550-59723B262D9A}"/>
              </a:ext>
            </a:extLst>
          </p:cNvPr>
          <p:cNvSpPr>
            <a:spLocks noGrp="1"/>
          </p:cNvSpPr>
          <p:nvPr>
            <p:ph type="ftr" sz="quarter" idx="11"/>
          </p:nvPr>
        </p:nvSpPr>
        <p:spPr/>
        <p:txBody>
          <a:bodyPr/>
          <a:lstStyle>
            <a:lvl1pPr>
              <a:defRPr/>
            </a:lvl1pPr>
          </a:lstStyle>
          <a:p>
            <a:pPr>
              <a:defRPr/>
            </a:pPr>
            <a:r>
              <a:rPr lang="ru-RU"/>
              <a:t>лого</a:t>
            </a:r>
          </a:p>
        </p:txBody>
      </p:sp>
      <p:sp>
        <p:nvSpPr>
          <p:cNvPr id="7" name="Номер слайда 5">
            <a:extLst>
              <a:ext uri="{FF2B5EF4-FFF2-40B4-BE49-F238E27FC236}">
                <a16:creationId xmlns:a16="http://schemas.microsoft.com/office/drawing/2014/main" id="{065D1822-E519-4768-AA03-4F1836C282B4}"/>
              </a:ext>
            </a:extLst>
          </p:cNvPr>
          <p:cNvSpPr>
            <a:spLocks noGrp="1"/>
          </p:cNvSpPr>
          <p:nvPr>
            <p:ph type="sldNum" sz="quarter" idx="12"/>
          </p:nvPr>
        </p:nvSpPr>
        <p:spPr/>
        <p:txBody>
          <a:bodyPr/>
          <a:lstStyle>
            <a:lvl1pPr>
              <a:defRPr/>
            </a:lvl1pPr>
          </a:lstStyle>
          <a:p>
            <a:fld id="{D070EE4A-DF6A-47FC-B115-6678FA80D4DD}" type="slidenum">
              <a:rPr lang="ru-RU" altLang="ru-RU"/>
              <a:pPr/>
              <a:t>‹#›</a:t>
            </a:fld>
            <a:endParaRPr lang="ru-RU" altLang="ru-RU"/>
          </a:p>
        </p:txBody>
      </p:sp>
    </p:spTree>
    <p:extLst>
      <p:ext uri="{BB962C8B-B14F-4D97-AF65-F5344CB8AC3E}">
        <p14:creationId xmlns:p14="http://schemas.microsoft.com/office/powerpoint/2010/main" val="42432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pic>
        <p:nvPicPr>
          <p:cNvPr id="5" name="Рисунок 7" descr="action-obrazovanie.png">
            <a:extLst>
              <a:ext uri="{FF2B5EF4-FFF2-40B4-BE49-F238E27FC236}">
                <a16:creationId xmlns:a16="http://schemas.microsoft.com/office/drawing/2014/main" id="{3276D704-D1B7-4F73-82EF-0AF1CD462B0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9888" y="273050"/>
            <a:ext cx="22034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Дата 3">
            <a:extLst>
              <a:ext uri="{FF2B5EF4-FFF2-40B4-BE49-F238E27FC236}">
                <a16:creationId xmlns:a16="http://schemas.microsoft.com/office/drawing/2014/main" id="{FCDD7C07-DB73-463F-89D2-85314B67858B}"/>
              </a:ext>
            </a:extLst>
          </p:cNvPr>
          <p:cNvSpPr>
            <a:spLocks noGrp="1"/>
          </p:cNvSpPr>
          <p:nvPr>
            <p:ph type="dt" sz="half" idx="10"/>
          </p:nvPr>
        </p:nvSpPr>
        <p:spPr/>
        <p:txBody>
          <a:bodyPr/>
          <a:lstStyle>
            <a:lvl1pPr>
              <a:defRPr/>
            </a:lvl1pPr>
          </a:lstStyle>
          <a:p>
            <a:pPr>
              <a:defRPr/>
            </a:pPr>
            <a:fld id="{B603560B-6DAA-4505-9A09-744CC86DA9F3}" type="datetime1">
              <a:rPr lang="ru-RU"/>
              <a:pPr>
                <a:defRPr/>
              </a:pPr>
              <a:t>07.02.2023</a:t>
            </a:fld>
            <a:endParaRPr lang="ru-RU"/>
          </a:p>
        </p:txBody>
      </p:sp>
      <p:sp>
        <p:nvSpPr>
          <p:cNvPr id="7" name="Нижний колонтитул 4">
            <a:extLst>
              <a:ext uri="{FF2B5EF4-FFF2-40B4-BE49-F238E27FC236}">
                <a16:creationId xmlns:a16="http://schemas.microsoft.com/office/drawing/2014/main" id="{E7CFBC65-1398-408F-8209-1733FFA2E7D8}"/>
              </a:ext>
            </a:extLst>
          </p:cNvPr>
          <p:cNvSpPr>
            <a:spLocks noGrp="1"/>
          </p:cNvSpPr>
          <p:nvPr>
            <p:ph type="ftr" sz="quarter" idx="11"/>
          </p:nvPr>
        </p:nvSpPr>
        <p:spPr/>
        <p:txBody>
          <a:bodyPr/>
          <a:lstStyle>
            <a:lvl1pPr>
              <a:defRPr/>
            </a:lvl1pPr>
          </a:lstStyle>
          <a:p>
            <a:pPr>
              <a:defRPr/>
            </a:pPr>
            <a:r>
              <a:rPr lang="ru-RU"/>
              <a:t>лого</a:t>
            </a:r>
          </a:p>
        </p:txBody>
      </p:sp>
      <p:sp>
        <p:nvSpPr>
          <p:cNvPr id="8" name="Номер слайда 5">
            <a:extLst>
              <a:ext uri="{FF2B5EF4-FFF2-40B4-BE49-F238E27FC236}">
                <a16:creationId xmlns:a16="http://schemas.microsoft.com/office/drawing/2014/main" id="{F042D549-55B4-4603-AE12-BB694423CDAA}"/>
              </a:ext>
            </a:extLst>
          </p:cNvPr>
          <p:cNvSpPr>
            <a:spLocks noGrp="1"/>
          </p:cNvSpPr>
          <p:nvPr>
            <p:ph type="sldNum" sz="quarter" idx="12"/>
          </p:nvPr>
        </p:nvSpPr>
        <p:spPr/>
        <p:txBody>
          <a:bodyPr/>
          <a:lstStyle>
            <a:lvl1pPr>
              <a:defRPr/>
            </a:lvl1pPr>
          </a:lstStyle>
          <a:p>
            <a:fld id="{003C2F57-18FB-4377-A98E-E7780E670938}" type="slidenum">
              <a:rPr lang="ru-RU" altLang="ru-RU"/>
              <a:pPr/>
              <a:t>‹#›</a:t>
            </a:fld>
            <a:endParaRPr lang="ru-RU" altLang="ru-RU"/>
          </a:p>
        </p:txBody>
      </p:sp>
    </p:spTree>
    <p:extLst>
      <p:ext uri="{BB962C8B-B14F-4D97-AF65-F5344CB8AC3E}">
        <p14:creationId xmlns:p14="http://schemas.microsoft.com/office/powerpoint/2010/main" val="2535329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pic>
        <p:nvPicPr>
          <p:cNvPr id="7" name="Рисунок 8" descr="action-obrazovanie.png">
            <a:extLst>
              <a:ext uri="{FF2B5EF4-FFF2-40B4-BE49-F238E27FC236}">
                <a16:creationId xmlns:a16="http://schemas.microsoft.com/office/drawing/2014/main" id="{ED8C3AA4-F5A5-4A74-A5D2-6AC95BDBD4B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9888" y="273050"/>
            <a:ext cx="22034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33"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8" name="Дата 3">
            <a:extLst>
              <a:ext uri="{FF2B5EF4-FFF2-40B4-BE49-F238E27FC236}">
                <a16:creationId xmlns:a16="http://schemas.microsoft.com/office/drawing/2014/main" id="{B1E30FFA-507F-4879-AD1F-08352B15497B}"/>
              </a:ext>
            </a:extLst>
          </p:cNvPr>
          <p:cNvSpPr>
            <a:spLocks noGrp="1"/>
          </p:cNvSpPr>
          <p:nvPr>
            <p:ph type="dt" sz="half" idx="10"/>
          </p:nvPr>
        </p:nvSpPr>
        <p:spPr/>
        <p:txBody>
          <a:bodyPr/>
          <a:lstStyle>
            <a:lvl1pPr>
              <a:defRPr/>
            </a:lvl1pPr>
          </a:lstStyle>
          <a:p>
            <a:pPr>
              <a:defRPr/>
            </a:pPr>
            <a:fld id="{6E70E952-D8E3-40AE-ACBC-BB4FF467511D}" type="datetime1">
              <a:rPr lang="ru-RU"/>
              <a:pPr>
                <a:defRPr/>
              </a:pPr>
              <a:t>07.02.2023</a:t>
            </a:fld>
            <a:endParaRPr lang="ru-RU"/>
          </a:p>
        </p:txBody>
      </p:sp>
      <p:sp>
        <p:nvSpPr>
          <p:cNvPr id="9" name="Нижний колонтитул 4">
            <a:extLst>
              <a:ext uri="{FF2B5EF4-FFF2-40B4-BE49-F238E27FC236}">
                <a16:creationId xmlns:a16="http://schemas.microsoft.com/office/drawing/2014/main" id="{E7958AF8-0310-43AC-9C70-99E39CF41594}"/>
              </a:ext>
            </a:extLst>
          </p:cNvPr>
          <p:cNvSpPr>
            <a:spLocks noGrp="1"/>
          </p:cNvSpPr>
          <p:nvPr>
            <p:ph type="ftr" sz="quarter" idx="11"/>
          </p:nvPr>
        </p:nvSpPr>
        <p:spPr/>
        <p:txBody>
          <a:bodyPr/>
          <a:lstStyle>
            <a:lvl1pPr>
              <a:defRPr/>
            </a:lvl1pPr>
          </a:lstStyle>
          <a:p>
            <a:pPr>
              <a:defRPr/>
            </a:pPr>
            <a:r>
              <a:rPr lang="ru-RU"/>
              <a:t>лого</a:t>
            </a:r>
          </a:p>
        </p:txBody>
      </p:sp>
      <p:sp>
        <p:nvSpPr>
          <p:cNvPr id="10" name="Номер слайда 5">
            <a:extLst>
              <a:ext uri="{FF2B5EF4-FFF2-40B4-BE49-F238E27FC236}">
                <a16:creationId xmlns:a16="http://schemas.microsoft.com/office/drawing/2014/main" id="{BD915926-819D-4115-9D64-74428AC0A466}"/>
              </a:ext>
            </a:extLst>
          </p:cNvPr>
          <p:cNvSpPr>
            <a:spLocks noGrp="1"/>
          </p:cNvSpPr>
          <p:nvPr>
            <p:ph type="sldNum" sz="quarter" idx="12"/>
          </p:nvPr>
        </p:nvSpPr>
        <p:spPr/>
        <p:txBody>
          <a:bodyPr/>
          <a:lstStyle>
            <a:lvl1pPr>
              <a:defRPr/>
            </a:lvl1pPr>
          </a:lstStyle>
          <a:p>
            <a:fld id="{48A279C8-E340-4820-BE16-03DA6DB053B4}" type="slidenum">
              <a:rPr lang="ru-RU" altLang="ru-RU"/>
              <a:pPr/>
              <a:t>‹#›</a:t>
            </a:fld>
            <a:endParaRPr lang="ru-RU" altLang="ru-RU"/>
          </a:p>
        </p:txBody>
      </p:sp>
    </p:spTree>
    <p:extLst>
      <p:ext uri="{BB962C8B-B14F-4D97-AF65-F5344CB8AC3E}">
        <p14:creationId xmlns:p14="http://schemas.microsoft.com/office/powerpoint/2010/main" val="4185700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Только заголовок">
    <p:spTree>
      <p:nvGrpSpPr>
        <p:cNvPr id="1" name=""/>
        <p:cNvGrpSpPr/>
        <p:nvPr/>
      </p:nvGrpSpPr>
      <p:grpSpPr>
        <a:xfrm>
          <a:off x="0" y="0"/>
          <a:ext cx="0" cy="0"/>
          <a:chOff x="0" y="0"/>
          <a:chExt cx="0" cy="0"/>
        </a:xfrm>
      </p:grpSpPr>
      <p:pic>
        <p:nvPicPr>
          <p:cNvPr id="3" name="Рисунок 8" descr="action-obrazovanie.png">
            <a:extLst>
              <a:ext uri="{FF2B5EF4-FFF2-40B4-BE49-F238E27FC236}">
                <a16:creationId xmlns:a16="http://schemas.microsoft.com/office/drawing/2014/main" id="{5FE24F7F-19D2-402B-A359-0DD774E5D06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9888" y="273050"/>
            <a:ext cx="22034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p:txBody>
          <a:bodyPr/>
          <a:lstStyle/>
          <a:p>
            <a:r>
              <a:rPr lang="ru-RU"/>
              <a:t>Образец заголовка</a:t>
            </a:r>
          </a:p>
        </p:txBody>
      </p:sp>
      <p:sp>
        <p:nvSpPr>
          <p:cNvPr id="4" name="Дата 3">
            <a:extLst>
              <a:ext uri="{FF2B5EF4-FFF2-40B4-BE49-F238E27FC236}">
                <a16:creationId xmlns:a16="http://schemas.microsoft.com/office/drawing/2014/main" id="{783714A4-8D3E-4DB9-8BA7-EBE04B2D29DA}"/>
              </a:ext>
            </a:extLst>
          </p:cNvPr>
          <p:cNvSpPr>
            <a:spLocks noGrp="1"/>
          </p:cNvSpPr>
          <p:nvPr>
            <p:ph type="dt" sz="half" idx="10"/>
          </p:nvPr>
        </p:nvSpPr>
        <p:spPr/>
        <p:txBody>
          <a:bodyPr/>
          <a:lstStyle>
            <a:lvl1pPr>
              <a:defRPr/>
            </a:lvl1pPr>
          </a:lstStyle>
          <a:p>
            <a:pPr>
              <a:defRPr/>
            </a:pPr>
            <a:fld id="{1CEB06EF-58DB-4129-8106-09447140697F}" type="datetime1">
              <a:rPr lang="ru-RU"/>
              <a:pPr>
                <a:defRPr/>
              </a:pPr>
              <a:t>07.02.2023</a:t>
            </a:fld>
            <a:endParaRPr lang="ru-RU"/>
          </a:p>
        </p:txBody>
      </p:sp>
      <p:sp>
        <p:nvSpPr>
          <p:cNvPr id="5" name="Нижний колонтитул 4">
            <a:extLst>
              <a:ext uri="{FF2B5EF4-FFF2-40B4-BE49-F238E27FC236}">
                <a16:creationId xmlns:a16="http://schemas.microsoft.com/office/drawing/2014/main" id="{8E0D00B8-C2CC-49E4-A18D-FA3F212390FD}"/>
              </a:ext>
            </a:extLst>
          </p:cNvPr>
          <p:cNvSpPr>
            <a:spLocks noGrp="1"/>
          </p:cNvSpPr>
          <p:nvPr>
            <p:ph type="ftr" sz="quarter" idx="11"/>
          </p:nvPr>
        </p:nvSpPr>
        <p:spPr/>
        <p:txBody>
          <a:bodyPr/>
          <a:lstStyle>
            <a:lvl1pPr>
              <a:defRPr/>
            </a:lvl1pPr>
          </a:lstStyle>
          <a:p>
            <a:pPr>
              <a:defRPr/>
            </a:pPr>
            <a:r>
              <a:rPr lang="ru-RU"/>
              <a:t>лого</a:t>
            </a:r>
          </a:p>
        </p:txBody>
      </p:sp>
      <p:sp>
        <p:nvSpPr>
          <p:cNvPr id="6" name="Номер слайда 5">
            <a:extLst>
              <a:ext uri="{FF2B5EF4-FFF2-40B4-BE49-F238E27FC236}">
                <a16:creationId xmlns:a16="http://schemas.microsoft.com/office/drawing/2014/main" id="{DF044CC0-951B-4821-AF7A-98C70D6DC8EE}"/>
              </a:ext>
            </a:extLst>
          </p:cNvPr>
          <p:cNvSpPr>
            <a:spLocks noGrp="1"/>
          </p:cNvSpPr>
          <p:nvPr>
            <p:ph type="sldNum" sz="quarter" idx="12"/>
          </p:nvPr>
        </p:nvSpPr>
        <p:spPr/>
        <p:txBody>
          <a:bodyPr/>
          <a:lstStyle>
            <a:lvl1pPr>
              <a:defRPr/>
            </a:lvl1pPr>
          </a:lstStyle>
          <a:p>
            <a:fld id="{00FF458F-26AB-4A1A-8CAE-E76385536278}" type="slidenum">
              <a:rPr lang="ru-RU" altLang="ru-RU"/>
              <a:pPr/>
              <a:t>‹#›</a:t>
            </a:fld>
            <a:endParaRPr lang="ru-RU" altLang="ru-RU"/>
          </a:p>
        </p:txBody>
      </p:sp>
    </p:spTree>
    <p:extLst>
      <p:ext uri="{BB962C8B-B14F-4D97-AF65-F5344CB8AC3E}">
        <p14:creationId xmlns:p14="http://schemas.microsoft.com/office/powerpoint/2010/main" val="2556546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pic>
        <p:nvPicPr>
          <p:cNvPr id="2" name="Рисунок 8" descr="action-obrazovanie.png">
            <a:extLst>
              <a:ext uri="{FF2B5EF4-FFF2-40B4-BE49-F238E27FC236}">
                <a16:creationId xmlns:a16="http://schemas.microsoft.com/office/drawing/2014/main" id="{A9C2A7D3-2AC7-475E-8B83-93F285340E7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9888" y="273050"/>
            <a:ext cx="22034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Дата 3">
            <a:extLst>
              <a:ext uri="{FF2B5EF4-FFF2-40B4-BE49-F238E27FC236}">
                <a16:creationId xmlns:a16="http://schemas.microsoft.com/office/drawing/2014/main" id="{EBF6C7DE-F863-450E-83B8-0E2ADBBC8148}"/>
              </a:ext>
            </a:extLst>
          </p:cNvPr>
          <p:cNvSpPr>
            <a:spLocks noGrp="1"/>
          </p:cNvSpPr>
          <p:nvPr>
            <p:ph type="dt" sz="half" idx="10"/>
          </p:nvPr>
        </p:nvSpPr>
        <p:spPr/>
        <p:txBody>
          <a:bodyPr/>
          <a:lstStyle>
            <a:lvl1pPr>
              <a:defRPr/>
            </a:lvl1pPr>
          </a:lstStyle>
          <a:p>
            <a:pPr>
              <a:defRPr/>
            </a:pPr>
            <a:fld id="{FBB385BD-B334-4AEF-9A25-F180E340DC71}" type="datetime1">
              <a:rPr lang="ru-RU"/>
              <a:pPr>
                <a:defRPr/>
              </a:pPr>
              <a:t>07.02.2023</a:t>
            </a:fld>
            <a:endParaRPr lang="ru-RU"/>
          </a:p>
        </p:txBody>
      </p:sp>
      <p:sp>
        <p:nvSpPr>
          <p:cNvPr id="4" name="Нижний колонтитул 4">
            <a:extLst>
              <a:ext uri="{FF2B5EF4-FFF2-40B4-BE49-F238E27FC236}">
                <a16:creationId xmlns:a16="http://schemas.microsoft.com/office/drawing/2014/main" id="{38EE7717-5A1F-4749-9122-7F701648F099}"/>
              </a:ext>
            </a:extLst>
          </p:cNvPr>
          <p:cNvSpPr>
            <a:spLocks noGrp="1"/>
          </p:cNvSpPr>
          <p:nvPr>
            <p:ph type="ftr" sz="quarter" idx="11"/>
          </p:nvPr>
        </p:nvSpPr>
        <p:spPr/>
        <p:txBody>
          <a:bodyPr/>
          <a:lstStyle>
            <a:lvl1pPr>
              <a:defRPr/>
            </a:lvl1pPr>
          </a:lstStyle>
          <a:p>
            <a:pPr>
              <a:defRPr/>
            </a:pPr>
            <a:r>
              <a:rPr lang="ru-RU"/>
              <a:t>лого</a:t>
            </a:r>
          </a:p>
        </p:txBody>
      </p:sp>
      <p:sp>
        <p:nvSpPr>
          <p:cNvPr id="5" name="Номер слайда 5">
            <a:extLst>
              <a:ext uri="{FF2B5EF4-FFF2-40B4-BE49-F238E27FC236}">
                <a16:creationId xmlns:a16="http://schemas.microsoft.com/office/drawing/2014/main" id="{61C22BC1-AEC5-427B-86C2-4AC7BF96BDC0}"/>
              </a:ext>
            </a:extLst>
          </p:cNvPr>
          <p:cNvSpPr>
            <a:spLocks noGrp="1"/>
          </p:cNvSpPr>
          <p:nvPr>
            <p:ph type="sldNum" sz="quarter" idx="12"/>
          </p:nvPr>
        </p:nvSpPr>
        <p:spPr/>
        <p:txBody>
          <a:bodyPr/>
          <a:lstStyle>
            <a:lvl1pPr>
              <a:defRPr/>
            </a:lvl1pPr>
          </a:lstStyle>
          <a:p>
            <a:fld id="{BE5E96C8-ABA2-43EC-9752-B06FABACA69D}" type="slidenum">
              <a:rPr lang="ru-RU" altLang="ru-RU"/>
              <a:pPr/>
              <a:t>‹#›</a:t>
            </a:fld>
            <a:endParaRPr lang="ru-RU" altLang="ru-RU"/>
          </a:p>
        </p:txBody>
      </p:sp>
    </p:spTree>
    <p:extLst>
      <p:ext uri="{BB962C8B-B14F-4D97-AF65-F5344CB8AC3E}">
        <p14:creationId xmlns:p14="http://schemas.microsoft.com/office/powerpoint/2010/main" val="510198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pic>
        <p:nvPicPr>
          <p:cNvPr id="5" name="Рисунок 7" descr="action-obrazovanie.png">
            <a:extLst>
              <a:ext uri="{FF2B5EF4-FFF2-40B4-BE49-F238E27FC236}">
                <a16:creationId xmlns:a16="http://schemas.microsoft.com/office/drawing/2014/main" id="{BA4E5020-CE76-44D7-8CBF-382FB203758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9888" y="273050"/>
            <a:ext cx="22034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457208" y="273049"/>
            <a:ext cx="3008313" cy="1162051"/>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8"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Дата 3">
            <a:extLst>
              <a:ext uri="{FF2B5EF4-FFF2-40B4-BE49-F238E27FC236}">
                <a16:creationId xmlns:a16="http://schemas.microsoft.com/office/drawing/2014/main" id="{D0ED0CB1-065C-472B-A2BE-6B441EE5F5F5}"/>
              </a:ext>
            </a:extLst>
          </p:cNvPr>
          <p:cNvSpPr>
            <a:spLocks noGrp="1"/>
          </p:cNvSpPr>
          <p:nvPr>
            <p:ph type="dt" sz="half" idx="10"/>
          </p:nvPr>
        </p:nvSpPr>
        <p:spPr/>
        <p:txBody>
          <a:bodyPr/>
          <a:lstStyle>
            <a:lvl1pPr>
              <a:defRPr/>
            </a:lvl1pPr>
          </a:lstStyle>
          <a:p>
            <a:pPr>
              <a:defRPr/>
            </a:pPr>
            <a:fld id="{0ED953E1-B7E2-4FE2-AD9D-727886A03D02}" type="datetime1">
              <a:rPr lang="ru-RU"/>
              <a:pPr>
                <a:defRPr/>
              </a:pPr>
              <a:t>07.02.2023</a:t>
            </a:fld>
            <a:endParaRPr lang="ru-RU"/>
          </a:p>
        </p:txBody>
      </p:sp>
      <p:sp>
        <p:nvSpPr>
          <p:cNvPr id="7" name="Нижний колонтитул 4">
            <a:extLst>
              <a:ext uri="{FF2B5EF4-FFF2-40B4-BE49-F238E27FC236}">
                <a16:creationId xmlns:a16="http://schemas.microsoft.com/office/drawing/2014/main" id="{9580883B-980D-4F1F-8E0E-19446DE1A09E}"/>
              </a:ext>
            </a:extLst>
          </p:cNvPr>
          <p:cNvSpPr>
            <a:spLocks noGrp="1"/>
          </p:cNvSpPr>
          <p:nvPr>
            <p:ph type="ftr" sz="quarter" idx="11"/>
          </p:nvPr>
        </p:nvSpPr>
        <p:spPr/>
        <p:txBody>
          <a:bodyPr/>
          <a:lstStyle>
            <a:lvl1pPr>
              <a:defRPr/>
            </a:lvl1pPr>
          </a:lstStyle>
          <a:p>
            <a:pPr>
              <a:defRPr/>
            </a:pPr>
            <a:r>
              <a:rPr lang="ru-RU"/>
              <a:t>лого</a:t>
            </a:r>
          </a:p>
        </p:txBody>
      </p:sp>
      <p:sp>
        <p:nvSpPr>
          <p:cNvPr id="8" name="Номер слайда 5">
            <a:extLst>
              <a:ext uri="{FF2B5EF4-FFF2-40B4-BE49-F238E27FC236}">
                <a16:creationId xmlns:a16="http://schemas.microsoft.com/office/drawing/2014/main" id="{19DC87FA-66FA-46BD-AD92-1CFA2C9CC758}"/>
              </a:ext>
            </a:extLst>
          </p:cNvPr>
          <p:cNvSpPr>
            <a:spLocks noGrp="1"/>
          </p:cNvSpPr>
          <p:nvPr>
            <p:ph type="sldNum" sz="quarter" idx="12"/>
          </p:nvPr>
        </p:nvSpPr>
        <p:spPr/>
        <p:txBody>
          <a:bodyPr/>
          <a:lstStyle>
            <a:lvl1pPr>
              <a:defRPr/>
            </a:lvl1pPr>
          </a:lstStyle>
          <a:p>
            <a:fld id="{014199A3-08AC-4C75-BBEA-D72D8D1EBAAE}" type="slidenum">
              <a:rPr lang="ru-RU" altLang="ru-RU"/>
              <a:pPr/>
              <a:t>‹#›</a:t>
            </a:fld>
            <a:endParaRPr lang="ru-RU" altLang="ru-RU"/>
          </a:p>
        </p:txBody>
      </p:sp>
    </p:spTree>
    <p:extLst>
      <p:ext uri="{BB962C8B-B14F-4D97-AF65-F5344CB8AC3E}">
        <p14:creationId xmlns:p14="http://schemas.microsoft.com/office/powerpoint/2010/main" val="38992715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pic>
        <p:nvPicPr>
          <p:cNvPr id="5" name="Рисунок 7" descr="action-obrazovanie.png">
            <a:extLst>
              <a:ext uri="{FF2B5EF4-FFF2-40B4-BE49-F238E27FC236}">
                <a16:creationId xmlns:a16="http://schemas.microsoft.com/office/drawing/2014/main" id="{8C70C657-B6B3-4D6D-8E5C-227A5C6AAC8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9888" y="273050"/>
            <a:ext cx="22034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Заголовок 1"/>
          <p:cNvSpPr>
            <a:spLocks noGrp="1"/>
          </p:cNvSpPr>
          <p:nvPr>
            <p:ph type="title"/>
          </p:nvPr>
        </p:nvSpPr>
        <p:spPr>
          <a:xfrm>
            <a:off x="1792288" y="4800601"/>
            <a:ext cx="5486400" cy="566739"/>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42"/>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Дата 3">
            <a:extLst>
              <a:ext uri="{FF2B5EF4-FFF2-40B4-BE49-F238E27FC236}">
                <a16:creationId xmlns:a16="http://schemas.microsoft.com/office/drawing/2014/main" id="{EBE9C755-A2C5-4039-98B8-6D924B28CC8F}"/>
              </a:ext>
            </a:extLst>
          </p:cNvPr>
          <p:cNvSpPr>
            <a:spLocks noGrp="1"/>
          </p:cNvSpPr>
          <p:nvPr>
            <p:ph type="dt" sz="half" idx="10"/>
          </p:nvPr>
        </p:nvSpPr>
        <p:spPr/>
        <p:txBody>
          <a:bodyPr/>
          <a:lstStyle>
            <a:lvl1pPr>
              <a:defRPr/>
            </a:lvl1pPr>
          </a:lstStyle>
          <a:p>
            <a:pPr>
              <a:defRPr/>
            </a:pPr>
            <a:fld id="{F98E2ABA-4456-4D63-8309-AE6AD716432C}" type="datetime1">
              <a:rPr lang="ru-RU"/>
              <a:pPr>
                <a:defRPr/>
              </a:pPr>
              <a:t>07.02.2023</a:t>
            </a:fld>
            <a:endParaRPr lang="ru-RU"/>
          </a:p>
        </p:txBody>
      </p:sp>
      <p:sp>
        <p:nvSpPr>
          <p:cNvPr id="7" name="Нижний колонтитул 4">
            <a:extLst>
              <a:ext uri="{FF2B5EF4-FFF2-40B4-BE49-F238E27FC236}">
                <a16:creationId xmlns:a16="http://schemas.microsoft.com/office/drawing/2014/main" id="{995CE711-9E5B-4438-AB13-760292122358}"/>
              </a:ext>
            </a:extLst>
          </p:cNvPr>
          <p:cNvSpPr>
            <a:spLocks noGrp="1"/>
          </p:cNvSpPr>
          <p:nvPr>
            <p:ph type="ftr" sz="quarter" idx="11"/>
          </p:nvPr>
        </p:nvSpPr>
        <p:spPr/>
        <p:txBody>
          <a:bodyPr/>
          <a:lstStyle>
            <a:lvl1pPr>
              <a:defRPr/>
            </a:lvl1pPr>
          </a:lstStyle>
          <a:p>
            <a:pPr>
              <a:defRPr/>
            </a:pPr>
            <a:r>
              <a:rPr lang="ru-RU"/>
              <a:t>лого</a:t>
            </a:r>
          </a:p>
        </p:txBody>
      </p:sp>
      <p:sp>
        <p:nvSpPr>
          <p:cNvPr id="8" name="Номер слайда 5">
            <a:extLst>
              <a:ext uri="{FF2B5EF4-FFF2-40B4-BE49-F238E27FC236}">
                <a16:creationId xmlns:a16="http://schemas.microsoft.com/office/drawing/2014/main" id="{2AF6EB2A-0901-4246-91E5-6829BF11A00D}"/>
              </a:ext>
            </a:extLst>
          </p:cNvPr>
          <p:cNvSpPr>
            <a:spLocks noGrp="1"/>
          </p:cNvSpPr>
          <p:nvPr>
            <p:ph type="sldNum" sz="quarter" idx="12"/>
          </p:nvPr>
        </p:nvSpPr>
        <p:spPr/>
        <p:txBody>
          <a:bodyPr/>
          <a:lstStyle>
            <a:lvl1pPr>
              <a:defRPr/>
            </a:lvl1pPr>
          </a:lstStyle>
          <a:p>
            <a:fld id="{ABB71B14-4A39-47E4-9945-39C5B565E96B}" type="slidenum">
              <a:rPr lang="ru-RU" altLang="ru-RU"/>
              <a:pPr/>
              <a:t>‹#›</a:t>
            </a:fld>
            <a:endParaRPr lang="ru-RU" altLang="ru-RU"/>
          </a:p>
        </p:txBody>
      </p:sp>
    </p:spTree>
    <p:extLst>
      <p:ext uri="{BB962C8B-B14F-4D97-AF65-F5344CB8AC3E}">
        <p14:creationId xmlns:p14="http://schemas.microsoft.com/office/powerpoint/2010/main" val="943477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Заголовок 1">
            <a:extLst>
              <a:ext uri="{FF2B5EF4-FFF2-40B4-BE49-F238E27FC236}">
                <a16:creationId xmlns:a16="http://schemas.microsoft.com/office/drawing/2014/main" id="{7CC60ABF-F243-48C8-B813-9748836E34C1}"/>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a:t>Образец заголовка</a:t>
            </a:r>
          </a:p>
        </p:txBody>
      </p:sp>
      <p:sp>
        <p:nvSpPr>
          <p:cNvPr id="1027" name="Текст 2">
            <a:extLst>
              <a:ext uri="{FF2B5EF4-FFF2-40B4-BE49-F238E27FC236}">
                <a16:creationId xmlns:a16="http://schemas.microsoft.com/office/drawing/2014/main" id="{DF5D5616-A578-4E82-BFB1-168558273D8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a:t>Образец текста</a:t>
            </a:r>
          </a:p>
          <a:p>
            <a:pPr lvl="1"/>
            <a:r>
              <a:rPr lang="ru-RU" altLang="ru-RU"/>
              <a:t>Второй уровень</a:t>
            </a:r>
          </a:p>
          <a:p>
            <a:pPr lvl="2"/>
            <a:r>
              <a:rPr lang="ru-RU" altLang="ru-RU"/>
              <a:t>Третий уровень</a:t>
            </a:r>
          </a:p>
          <a:p>
            <a:pPr lvl="3"/>
            <a:r>
              <a:rPr lang="ru-RU" altLang="ru-RU"/>
              <a:t>Четвертый уровень</a:t>
            </a:r>
          </a:p>
          <a:p>
            <a:pPr lvl="4"/>
            <a:r>
              <a:rPr lang="ru-RU" altLang="ru-RU"/>
              <a:t>Пятый уровень</a:t>
            </a:r>
          </a:p>
        </p:txBody>
      </p:sp>
      <p:sp>
        <p:nvSpPr>
          <p:cNvPr id="4" name="Дата 3">
            <a:extLst>
              <a:ext uri="{FF2B5EF4-FFF2-40B4-BE49-F238E27FC236}">
                <a16:creationId xmlns:a16="http://schemas.microsoft.com/office/drawing/2014/main" id="{2E94D793-0643-4D5B-A3AF-8284227AAE3E}"/>
              </a:ext>
            </a:extLst>
          </p:cNvPr>
          <p:cNvSpPr>
            <a:spLocks noGrp="1"/>
          </p:cNvSpPr>
          <p:nvPr>
            <p:ph type="dt" sz="half" idx="2"/>
          </p:nvPr>
        </p:nvSpPr>
        <p:spPr>
          <a:xfrm>
            <a:off x="457200" y="6356350"/>
            <a:ext cx="2133600" cy="366713"/>
          </a:xfrm>
          <a:prstGeom prst="rect">
            <a:avLst/>
          </a:prstGeom>
        </p:spPr>
        <p:txBody>
          <a:bodyPr vert="horz" lIns="91440" tIns="45720" rIns="91440" bIns="45720" rtlCol="0" anchor="ctr"/>
          <a:lstStyle>
            <a:lvl1pPr algn="l" eaLnBrk="0" hangingPunct="0">
              <a:defRPr sz="1200">
                <a:solidFill>
                  <a:schemeClr val="tx1">
                    <a:tint val="75000"/>
                  </a:schemeClr>
                </a:solidFill>
                <a:cs typeface="Arial" charset="0"/>
              </a:defRPr>
            </a:lvl1pPr>
          </a:lstStyle>
          <a:p>
            <a:pPr>
              <a:defRPr/>
            </a:pPr>
            <a:fld id="{365ABDB5-3BFD-4B7B-93C9-5FFFC0D7C54B}" type="datetime1">
              <a:rPr lang="ru-RU"/>
              <a:pPr>
                <a:defRPr/>
              </a:pPr>
              <a:t>07.02.2023</a:t>
            </a:fld>
            <a:endParaRPr lang="ru-RU"/>
          </a:p>
        </p:txBody>
      </p:sp>
      <p:sp>
        <p:nvSpPr>
          <p:cNvPr id="5" name="Нижний колонтитул 4">
            <a:extLst>
              <a:ext uri="{FF2B5EF4-FFF2-40B4-BE49-F238E27FC236}">
                <a16:creationId xmlns:a16="http://schemas.microsoft.com/office/drawing/2014/main" id="{D1D7E2E7-E24A-416B-B88B-64591543694C}"/>
              </a:ext>
            </a:extLst>
          </p:cNvPr>
          <p:cNvSpPr>
            <a:spLocks noGrp="1"/>
          </p:cNvSpPr>
          <p:nvPr>
            <p:ph type="ftr" sz="quarter" idx="3"/>
          </p:nvPr>
        </p:nvSpPr>
        <p:spPr>
          <a:xfrm>
            <a:off x="3124200" y="6356350"/>
            <a:ext cx="2895600" cy="366713"/>
          </a:xfrm>
          <a:prstGeom prst="rect">
            <a:avLst/>
          </a:prstGeom>
        </p:spPr>
        <p:txBody>
          <a:bodyPr vert="horz" lIns="91440" tIns="45720" rIns="91440" bIns="45720" rtlCol="0" anchor="ctr"/>
          <a:lstStyle>
            <a:lvl1pPr algn="ctr" eaLnBrk="0" hangingPunct="0">
              <a:defRPr sz="1200">
                <a:solidFill>
                  <a:schemeClr val="tx1">
                    <a:tint val="75000"/>
                  </a:schemeClr>
                </a:solidFill>
                <a:cs typeface="Arial" charset="0"/>
              </a:defRPr>
            </a:lvl1pPr>
          </a:lstStyle>
          <a:p>
            <a:pPr>
              <a:defRPr/>
            </a:pPr>
            <a:r>
              <a:rPr lang="ru-RU"/>
              <a:t>лого</a:t>
            </a:r>
          </a:p>
        </p:txBody>
      </p:sp>
      <p:sp>
        <p:nvSpPr>
          <p:cNvPr id="6" name="Номер слайда 5">
            <a:extLst>
              <a:ext uri="{FF2B5EF4-FFF2-40B4-BE49-F238E27FC236}">
                <a16:creationId xmlns:a16="http://schemas.microsoft.com/office/drawing/2014/main" id="{389DCABF-F217-4B00-B325-E5F265094F00}"/>
              </a:ext>
            </a:extLst>
          </p:cNvPr>
          <p:cNvSpPr>
            <a:spLocks noGrp="1"/>
          </p:cNvSpPr>
          <p:nvPr>
            <p:ph type="sldNum" sz="quarter" idx="4"/>
          </p:nvPr>
        </p:nvSpPr>
        <p:spPr>
          <a:xfrm>
            <a:off x="6553200" y="6356350"/>
            <a:ext cx="2133600" cy="366713"/>
          </a:xfrm>
          <a:prstGeom prst="rect">
            <a:avLst/>
          </a:prstGeom>
        </p:spPr>
        <p:txBody>
          <a:bodyPr vert="horz" wrap="square" lIns="91440" tIns="45720" rIns="91440" bIns="45720" numCol="1" anchor="ctr" anchorCtr="0" compatLnSpc="1">
            <a:prstTxWarp prst="textNoShape">
              <a:avLst/>
            </a:prstTxWarp>
          </a:bodyPr>
          <a:lstStyle>
            <a:lvl1pPr algn="r" eaLnBrk="0" hangingPunct="0">
              <a:defRPr sz="1200">
                <a:solidFill>
                  <a:srgbClr val="898989"/>
                </a:solidFill>
              </a:defRPr>
            </a:lvl1pPr>
          </a:lstStyle>
          <a:p>
            <a:fld id="{E9618145-050A-493A-AEA8-EFDCAC0973A7}" type="slidenum">
              <a:rPr lang="ru-RU" altLang="ru-RU"/>
              <a:pPr/>
              <a:t>‹#›</a:t>
            </a:fld>
            <a:endParaRPr lang="ru-RU" altLang="ru-RU"/>
          </a:p>
        </p:txBody>
      </p:sp>
      <p:pic>
        <p:nvPicPr>
          <p:cNvPr id="1031" name="Рисунок 8" descr="action-obrazovanie.png">
            <a:extLst>
              <a:ext uri="{FF2B5EF4-FFF2-40B4-BE49-F238E27FC236}">
                <a16:creationId xmlns:a16="http://schemas.microsoft.com/office/drawing/2014/main" id="{A5B54863-4087-4265-90D9-A5AE70CBA79F}"/>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369888" y="273050"/>
            <a:ext cx="2203450" cy="25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88" r:id="rId1"/>
    <p:sldLayoutId id="2147484589" r:id="rId2"/>
    <p:sldLayoutId id="2147484590" r:id="rId3"/>
    <p:sldLayoutId id="2147484591" r:id="rId4"/>
    <p:sldLayoutId id="2147484592" r:id="rId5"/>
    <p:sldLayoutId id="2147484593" r:id="rId6"/>
    <p:sldLayoutId id="2147484594" r:id="rId7"/>
    <p:sldLayoutId id="2147484595" r:id="rId8"/>
    <p:sldLayoutId id="2147484596" r:id="rId9"/>
    <p:sldLayoutId id="2147484597" r:id="rId10"/>
    <p:sldLayoutId id="2147484598"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hyperlink" Target="https://t.me/vsouzesdetstvom" TargetMode="Externa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hyperlink" Target="mailto:OSkorolupova@prosv.ru"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83BD46EC-3E8D-41DE-B2EA-8957FD33C543}"/>
              </a:ext>
            </a:extLst>
          </p:cNvPr>
          <p:cNvSpPr txBox="1">
            <a:spLocks noChangeArrowheads="1"/>
          </p:cNvSpPr>
          <p:nvPr/>
        </p:nvSpPr>
        <p:spPr bwMode="auto">
          <a:xfrm>
            <a:off x="304800" y="935038"/>
            <a:ext cx="8085138" cy="2354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lnSpc>
                <a:spcPct val="115000"/>
              </a:lnSpc>
            </a:pPr>
            <a:endParaRPr lang="en-US" altLang="ru-RU" sz="4000" b="1" dirty="0">
              <a:solidFill>
                <a:srgbClr val="000000"/>
              </a:solidFill>
              <a:latin typeface="Cambria" panose="02040503050406030204" pitchFamily="18" charset="0"/>
              <a:ea typeface="Calibri" panose="020F0502020204030204" pitchFamily="34" charset="0"/>
              <a:cs typeface="Times New Roman" panose="02020603050405020304" pitchFamily="18" charset="0"/>
            </a:endParaRPr>
          </a:p>
          <a:p>
            <a:pPr eaLnBrk="1" hangingPunct="1">
              <a:lnSpc>
                <a:spcPct val="115000"/>
              </a:lnSpc>
            </a:pPr>
            <a:endParaRPr lang="en-US" altLang="ru-RU" sz="4000" b="1" dirty="0">
              <a:solidFill>
                <a:srgbClr val="000000"/>
              </a:solidFill>
              <a:latin typeface="Cambria" panose="02040503050406030204" pitchFamily="18" charset="0"/>
              <a:ea typeface="Calibri" panose="020F0502020204030204" pitchFamily="34" charset="0"/>
              <a:cs typeface="Times New Roman" panose="02020603050405020304" pitchFamily="18" charset="0"/>
            </a:endParaRPr>
          </a:p>
          <a:p>
            <a:pPr eaLnBrk="1" hangingPunct="1">
              <a:lnSpc>
                <a:spcPct val="115000"/>
              </a:lnSpc>
            </a:pPr>
            <a:r>
              <a:rPr lang="ru-RU" altLang="ru-RU" sz="4000" b="1" dirty="0">
                <a:solidFill>
                  <a:srgbClr val="000000"/>
                </a:solidFill>
                <a:ea typeface="Calibri" panose="020F0502020204030204" pitchFamily="34" charset="0"/>
                <a:cs typeface="Times New Roman" panose="02020603050405020304" pitchFamily="18" charset="0"/>
              </a:rPr>
              <a:t>Вебинар </a:t>
            </a:r>
          </a:p>
          <a:p>
            <a:pPr eaLnBrk="1" hangingPunct="1">
              <a:lnSpc>
                <a:spcPct val="115000"/>
              </a:lnSpc>
            </a:pPr>
            <a:r>
              <a:rPr lang="ru-RU" altLang="ru-RU" sz="2800" b="1" dirty="0">
                <a:solidFill>
                  <a:srgbClr val="000000"/>
                </a:solidFill>
                <a:ea typeface="Calibri" panose="020F0502020204030204" pitchFamily="34" charset="0"/>
                <a:cs typeface="Times New Roman" panose="02020603050405020304" pitchFamily="18" charset="0"/>
              </a:rPr>
              <a:t>«</a:t>
            </a:r>
            <a:r>
              <a:rPr lang="ru-RU" altLang="ru-RU" sz="2800" b="1" dirty="0">
                <a:ea typeface="Calibri" panose="020F0502020204030204" pitchFamily="34" charset="0"/>
                <a:cs typeface="Times New Roman" panose="02020603050405020304" pitchFamily="18" charset="0"/>
              </a:rPr>
              <a:t>Федеральная образовательная программа дошкольного образования: дорожная карта внедрения в образовательный процесс ДОО»</a:t>
            </a:r>
            <a:endParaRPr lang="ru-RU" altLang="ru-RU" sz="1200" dirty="0">
              <a:solidFill>
                <a:srgbClr val="000000"/>
              </a:solidFill>
              <a:ea typeface="Calibri" panose="020F0502020204030204" pitchFamily="34" charset="0"/>
              <a:cs typeface="Times New Roman" panose="02020603050405020304" pitchFamily="18" charset="0"/>
            </a:endParaRPr>
          </a:p>
          <a:p>
            <a:pPr eaLnBrk="1" hangingPunct="1">
              <a:lnSpc>
                <a:spcPct val="115000"/>
              </a:lnSpc>
            </a:pPr>
            <a:r>
              <a:rPr lang="ru-RU" altLang="ru-RU" sz="4000" b="1" dirty="0">
                <a:solidFill>
                  <a:srgbClr val="FF0000"/>
                </a:solidFill>
                <a:ea typeface="Calibri" panose="020F0502020204030204" pitchFamily="34" charset="0"/>
                <a:cs typeface="Times New Roman" panose="02020603050405020304" pitchFamily="18" charset="0"/>
              </a:rPr>
              <a:t> </a:t>
            </a:r>
            <a:endParaRPr lang="en-US" altLang="ru-RU" sz="4000" b="1" dirty="0">
              <a:solidFill>
                <a:srgbClr val="FF0000"/>
              </a:solidFill>
              <a:ea typeface="Calibri" panose="020F0502020204030204" pitchFamily="34" charset="0"/>
              <a:cs typeface="Times New Roman" panose="02020603050405020304" pitchFamily="18" charset="0"/>
            </a:endParaRPr>
          </a:p>
          <a:p>
            <a:pPr eaLnBrk="1" hangingPunct="1">
              <a:lnSpc>
                <a:spcPct val="115000"/>
              </a:lnSpc>
            </a:pPr>
            <a:br>
              <a:rPr lang="ru-RU" altLang="ru-RU" sz="2800" dirty="0">
                <a:solidFill>
                  <a:srgbClr val="000000"/>
                </a:solidFill>
                <a:ea typeface="Calibri" panose="020F0502020204030204" pitchFamily="34" charset="0"/>
                <a:cs typeface="Times New Roman" panose="02020603050405020304" pitchFamily="18" charset="0"/>
              </a:rPr>
            </a:br>
            <a:endParaRPr lang="ru-RU" altLang="ru-RU" sz="2800" b="1" dirty="0">
              <a:solidFill>
                <a:srgbClr val="000000"/>
              </a:solidFill>
              <a:ea typeface="Calibri" panose="020F0502020204030204" pitchFamily="34" charset="0"/>
              <a:cs typeface="Times New Roman" panose="02020603050405020304" pitchFamily="18" charset="0"/>
            </a:endParaRPr>
          </a:p>
        </p:txBody>
      </p:sp>
      <p:sp>
        <p:nvSpPr>
          <p:cNvPr id="13315" name="TextBox 9">
            <a:extLst>
              <a:ext uri="{FF2B5EF4-FFF2-40B4-BE49-F238E27FC236}">
                <a16:creationId xmlns:a16="http://schemas.microsoft.com/office/drawing/2014/main" id="{55A8EB55-047F-44A4-A386-87ED31E44345}"/>
              </a:ext>
            </a:extLst>
          </p:cNvPr>
          <p:cNvSpPr txBox="1">
            <a:spLocks noChangeArrowheads="1"/>
          </p:cNvSpPr>
          <p:nvPr/>
        </p:nvSpPr>
        <p:spPr bwMode="auto">
          <a:xfrm>
            <a:off x="304801" y="3429000"/>
            <a:ext cx="7665492"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ru-RU" altLang="ru-RU" sz="2000" b="1" dirty="0" err="1">
                <a:solidFill>
                  <a:srgbClr val="000000"/>
                </a:solidFill>
              </a:rPr>
              <a:t>Скоролупова</a:t>
            </a:r>
            <a:r>
              <a:rPr lang="ru-RU" altLang="ru-RU" sz="2000" b="1" dirty="0">
                <a:solidFill>
                  <a:srgbClr val="000000"/>
                </a:solidFill>
              </a:rPr>
              <a:t> Оксана Алексеевна,</a:t>
            </a:r>
          </a:p>
          <a:p>
            <a:pPr eaLnBrk="1" hangingPunct="1"/>
            <a:r>
              <a:rPr lang="ru-RU" altLang="ru-RU" sz="2000" dirty="0">
                <a:solidFill>
                  <a:srgbClr val="000000"/>
                </a:solidFill>
              </a:rPr>
              <a:t>вице-президент Ассоциации </a:t>
            </a:r>
            <a:r>
              <a:rPr lang="ru-RU" altLang="ru-RU" sz="2000" dirty="0" err="1">
                <a:solidFill>
                  <a:srgbClr val="000000"/>
                </a:solidFill>
              </a:rPr>
              <a:t>Фрёбель</a:t>
            </a:r>
            <a:r>
              <a:rPr lang="ru-RU" altLang="ru-RU" sz="2000" dirty="0">
                <a:solidFill>
                  <a:srgbClr val="000000"/>
                </a:solidFill>
              </a:rPr>
              <a:t>-педагогов, ведущий методист компании «Просвещение–СОЮЗ», федеральный эксперт, член рабочей группы Координационного совета при Правительстве РФ по проведению в Российской Федерации Десятилетия детства, автор пособий по развитию детей дошкольного возраста, почетный работник общего образования РФ </a:t>
            </a:r>
          </a:p>
          <a:p>
            <a:pPr eaLnBrk="1" hangingPunct="1"/>
            <a:endParaRPr lang="ru-RU" altLang="ru-RU" sz="2000" b="1" dirty="0">
              <a:solidFill>
                <a:srgbClr val="000000"/>
              </a:solidFill>
            </a:endParaRPr>
          </a:p>
          <a:p>
            <a:pPr eaLnBrk="1" hangingPunct="1"/>
            <a:endParaRPr lang="ru-RU" altLang="ru-RU" sz="2000" b="1" dirty="0">
              <a:solidFill>
                <a:srgbClr val="0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Заголовок 3">
            <a:extLst>
              <a:ext uri="{FF2B5EF4-FFF2-40B4-BE49-F238E27FC236}">
                <a16:creationId xmlns:a16="http://schemas.microsoft.com/office/drawing/2014/main" id="{74E767BD-52DF-47D4-8059-AB4C22A8DC14}"/>
              </a:ext>
            </a:extLst>
          </p:cNvPr>
          <p:cNvSpPr txBox="1">
            <a:spLocks/>
          </p:cNvSpPr>
          <p:nvPr/>
        </p:nvSpPr>
        <p:spPr bwMode="auto">
          <a:xfrm>
            <a:off x="457200" y="6794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Структура ФОП дошкольного образования</a:t>
            </a:r>
          </a:p>
        </p:txBody>
      </p:sp>
      <p:sp>
        <p:nvSpPr>
          <p:cNvPr id="23555" name="Місце для вмісту 2">
            <a:extLst>
              <a:ext uri="{FF2B5EF4-FFF2-40B4-BE49-F238E27FC236}">
                <a16:creationId xmlns:a16="http://schemas.microsoft.com/office/drawing/2014/main" id="{59C66459-8510-4390-9078-C300307FF0AF}"/>
              </a:ext>
            </a:extLst>
          </p:cNvPr>
          <p:cNvSpPr txBox="1">
            <a:spLocks/>
          </p:cNvSpPr>
          <p:nvPr/>
        </p:nvSpPr>
        <p:spPr bwMode="auto">
          <a:xfrm>
            <a:off x="380054" y="1921965"/>
            <a:ext cx="3373082" cy="17629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spcBef>
                <a:spcPct val="20000"/>
              </a:spcBef>
              <a:buFont typeface="Arial" panose="020B0604020202020204" pitchFamily="34" charset="0"/>
              <a:buNone/>
            </a:pPr>
            <a:r>
              <a:rPr lang="ru-RU" altLang="ru-RU" sz="2200" b="1" dirty="0"/>
              <a:t>Региональный компонент</a:t>
            </a:r>
          </a:p>
          <a:p>
            <a:pPr eaLnBrk="1" hangingPunct="1">
              <a:spcBef>
                <a:spcPct val="20000"/>
              </a:spcBef>
              <a:buFont typeface="Arial" panose="020B0604020202020204" pitchFamily="34" charset="0"/>
              <a:buNone/>
            </a:pPr>
            <a:r>
              <a:rPr lang="ru-RU" altLang="ru-RU" sz="2200" b="1" dirty="0"/>
              <a:t>Парциальные программы</a:t>
            </a:r>
          </a:p>
          <a:p>
            <a:pPr eaLnBrk="1" hangingPunct="1">
              <a:spcBef>
                <a:spcPct val="20000"/>
              </a:spcBef>
              <a:buFont typeface="Arial" panose="020B0604020202020204" pitchFamily="34" charset="0"/>
              <a:buNone/>
            </a:pPr>
            <a:r>
              <a:rPr lang="ru-RU" altLang="ru-RU" sz="2200" b="1" dirty="0"/>
              <a:t>Традиции ДОО</a:t>
            </a:r>
          </a:p>
        </p:txBody>
      </p:sp>
      <p:graphicFrame>
        <p:nvGraphicFramePr>
          <p:cNvPr id="5" name="Диаграмма 4">
            <a:extLst>
              <a:ext uri="{FF2B5EF4-FFF2-40B4-BE49-F238E27FC236}">
                <a16:creationId xmlns:a16="http://schemas.microsoft.com/office/drawing/2014/main" id="{0AC6C73A-8A90-4C38-ABC8-406A823711D8}"/>
              </a:ext>
            </a:extLst>
          </p:cNvPr>
          <p:cNvGraphicFramePr>
            <a:graphicFrameLocks/>
          </p:cNvGraphicFramePr>
          <p:nvPr>
            <p:extLst>
              <p:ext uri="{D42A27DB-BD31-4B8C-83A1-F6EECF244321}">
                <p14:modId xmlns:p14="http://schemas.microsoft.com/office/powerpoint/2010/main" val="563603745"/>
              </p:ext>
            </p:extLst>
          </p:nvPr>
        </p:nvGraphicFramePr>
        <p:xfrm>
          <a:off x="1205057" y="2277707"/>
          <a:ext cx="8108831" cy="4194775"/>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Заголовок 3">
            <a:extLst>
              <a:ext uri="{FF2B5EF4-FFF2-40B4-BE49-F238E27FC236}">
                <a16:creationId xmlns:a16="http://schemas.microsoft.com/office/drawing/2014/main" id="{B4778859-12CC-43D2-B557-E23A811E658E}"/>
              </a:ext>
            </a:extLst>
          </p:cNvPr>
          <p:cNvSpPr txBox="1">
            <a:spLocks/>
          </p:cNvSpPr>
          <p:nvPr/>
        </p:nvSpPr>
        <p:spPr bwMode="auto">
          <a:xfrm>
            <a:off x="457200" y="716193"/>
            <a:ext cx="8229600" cy="846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700" b="1" dirty="0">
                <a:effectLst>
                  <a:outerShdw blurRad="38100" dist="38100" dir="2700000" algn="tl">
                    <a:srgbClr val="000000">
                      <a:alpha val="43137"/>
                    </a:srgbClr>
                  </a:outerShdw>
                </a:effectLst>
              </a:rPr>
              <a:t>Отбор содержания дошкольного образования для детского сада</a:t>
            </a:r>
          </a:p>
        </p:txBody>
      </p:sp>
      <p:sp>
        <p:nvSpPr>
          <p:cNvPr id="25603" name="Місце для вмісту 2">
            <a:extLst>
              <a:ext uri="{FF2B5EF4-FFF2-40B4-BE49-F238E27FC236}">
                <a16:creationId xmlns:a16="http://schemas.microsoft.com/office/drawing/2014/main" id="{766D0043-67B0-4E89-B2E6-E145C2B138D6}"/>
              </a:ext>
            </a:extLst>
          </p:cNvPr>
          <p:cNvSpPr txBox="1">
            <a:spLocks/>
          </p:cNvSpPr>
          <p:nvPr/>
        </p:nvSpPr>
        <p:spPr bwMode="auto">
          <a:xfrm>
            <a:off x="609600" y="2129050"/>
            <a:ext cx="5081516" cy="3778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r>
              <a:rPr lang="ru-RU" sz="2300" b="1" dirty="0">
                <a:ea typeface="Courier New" panose="02070309020205020404" pitchFamily="49" charset="0"/>
              </a:rPr>
              <a:t>Комплексные программы</a:t>
            </a:r>
          </a:p>
          <a:p>
            <a:endParaRPr lang="ru-RU" sz="2300" b="1" dirty="0">
              <a:ea typeface="Courier New" panose="02070309020205020404" pitchFamily="49" charset="0"/>
            </a:endParaRPr>
          </a:p>
          <a:p>
            <a:endParaRPr lang="ru-RU" sz="2300" b="1" dirty="0">
              <a:ea typeface="Courier New" panose="02070309020205020404" pitchFamily="49" charset="0"/>
            </a:endParaRPr>
          </a:p>
          <a:p>
            <a:endParaRPr lang="ru-RU" sz="2300" b="1" dirty="0">
              <a:ea typeface="Courier New" panose="02070309020205020404" pitchFamily="49" charset="0"/>
            </a:endParaRPr>
          </a:p>
          <a:p>
            <a:r>
              <a:rPr lang="ru-RU" sz="2300" b="1" dirty="0">
                <a:ea typeface="Courier New" panose="02070309020205020404" pitchFamily="49" charset="0"/>
              </a:rPr>
              <a:t>Авторские технологии и самостоятельные линейки пособий внутри комплексных программ</a:t>
            </a:r>
          </a:p>
          <a:p>
            <a:endParaRPr lang="ru-RU" sz="2300" b="1" dirty="0">
              <a:ea typeface="Courier New" panose="02070309020205020404" pitchFamily="49" charset="0"/>
            </a:endParaRPr>
          </a:p>
          <a:p>
            <a:endParaRPr lang="ru-RU" sz="2300" b="1" dirty="0">
              <a:ea typeface="Courier New" panose="02070309020205020404" pitchFamily="49" charset="0"/>
            </a:endParaRPr>
          </a:p>
          <a:p>
            <a:endParaRPr lang="ru-RU" sz="2300" b="1" dirty="0">
              <a:ea typeface="Courier New" panose="02070309020205020404" pitchFamily="49" charset="0"/>
            </a:endParaRPr>
          </a:p>
          <a:p>
            <a:r>
              <a:rPr lang="ru-RU" sz="2300" b="1" dirty="0">
                <a:latin typeface="Calibri" panose="020F0502020204030204" pitchFamily="34" charset="0"/>
                <a:ea typeface="Courier New" panose="02070309020205020404" pitchFamily="49" charset="0"/>
              </a:rPr>
              <a:t>Парциальные программы </a:t>
            </a:r>
            <a:endParaRPr lang="ru-RU" sz="2300" i="1" dirty="0">
              <a:latin typeface="Calibri" panose="020F0502020204030204" pitchFamily="34" charset="0"/>
            </a:endParaRPr>
          </a:p>
          <a:p>
            <a:endParaRPr lang="ru-RU" sz="2300" b="1" dirty="0">
              <a:ea typeface="Courier New" panose="02070309020205020404" pitchFamily="49" charset="0"/>
            </a:endParaRPr>
          </a:p>
          <a:p>
            <a:endParaRPr lang="ru-RU" sz="2300" i="1" dirty="0"/>
          </a:p>
        </p:txBody>
      </p:sp>
      <p:sp>
        <p:nvSpPr>
          <p:cNvPr id="3" name="Прямоугольник 2">
            <a:extLst>
              <a:ext uri="{FF2B5EF4-FFF2-40B4-BE49-F238E27FC236}">
                <a16:creationId xmlns:a16="http://schemas.microsoft.com/office/drawing/2014/main" id="{6FBBC667-1440-4937-A419-3C9927D8B639}"/>
              </a:ext>
            </a:extLst>
          </p:cNvPr>
          <p:cNvSpPr/>
          <p:nvPr/>
        </p:nvSpPr>
        <p:spPr>
          <a:xfrm>
            <a:off x="6286790" y="1504597"/>
            <a:ext cx="838691" cy="1785104"/>
          </a:xfrm>
          <a:prstGeom prst="rect">
            <a:avLst/>
          </a:prstGeom>
          <a:noFill/>
        </p:spPr>
        <p:txBody>
          <a:bodyPr wrap="none" lIns="91440" tIns="45720" rIns="91440" bIns="45720">
            <a:spAutoFit/>
          </a:bodyPr>
          <a:lstStyle/>
          <a:p>
            <a:pPr algn="ctr"/>
            <a:r>
              <a:rPr lang="ru-RU" sz="11000" b="1" dirty="0">
                <a:ln w="22225">
                  <a:solidFill>
                    <a:schemeClr val="accent2"/>
                  </a:solidFill>
                  <a:prstDash val="solid"/>
                </a:ln>
                <a:solidFill>
                  <a:schemeClr val="accent2">
                    <a:lumMod val="40000"/>
                    <a:lumOff val="60000"/>
                  </a:schemeClr>
                </a:solidFill>
              </a:rPr>
              <a:t>?</a:t>
            </a:r>
          </a:p>
        </p:txBody>
      </p:sp>
      <p:sp>
        <p:nvSpPr>
          <p:cNvPr id="7" name="Прямоугольник 6">
            <a:extLst>
              <a:ext uri="{FF2B5EF4-FFF2-40B4-BE49-F238E27FC236}">
                <a16:creationId xmlns:a16="http://schemas.microsoft.com/office/drawing/2014/main" id="{0DD041EE-0908-499D-B586-246393FF80E7}"/>
              </a:ext>
            </a:extLst>
          </p:cNvPr>
          <p:cNvSpPr/>
          <p:nvPr/>
        </p:nvSpPr>
        <p:spPr>
          <a:xfrm>
            <a:off x="6134506" y="2894861"/>
            <a:ext cx="1143263" cy="2400657"/>
          </a:xfrm>
          <a:prstGeom prst="rect">
            <a:avLst/>
          </a:prstGeom>
          <a:noFill/>
        </p:spPr>
        <p:txBody>
          <a:bodyPr wrap="none" lIns="91440" tIns="45720" rIns="91440" bIns="45720">
            <a:spAutoFit/>
          </a:bodyPr>
          <a:lstStyle/>
          <a:p>
            <a:pPr algn="ctr"/>
            <a:r>
              <a:rPr lang="ru-RU" sz="15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t>
            </a:r>
          </a:p>
        </p:txBody>
      </p:sp>
      <p:sp>
        <p:nvSpPr>
          <p:cNvPr id="8" name="Прямоугольник 7">
            <a:extLst>
              <a:ext uri="{FF2B5EF4-FFF2-40B4-BE49-F238E27FC236}">
                <a16:creationId xmlns:a16="http://schemas.microsoft.com/office/drawing/2014/main" id="{9E394027-23FD-4D70-B197-F5D9A3F4BC68}"/>
              </a:ext>
            </a:extLst>
          </p:cNvPr>
          <p:cNvSpPr/>
          <p:nvPr/>
        </p:nvSpPr>
        <p:spPr>
          <a:xfrm>
            <a:off x="6134505" y="4573998"/>
            <a:ext cx="1143263" cy="2400657"/>
          </a:xfrm>
          <a:prstGeom prst="rect">
            <a:avLst/>
          </a:prstGeom>
          <a:noFill/>
        </p:spPr>
        <p:txBody>
          <a:bodyPr wrap="none" lIns="91440" tIns="45720" rIns="91440" bIns="45720">
            <a:spAutoFit/>
          </a:bodyPr>
          <a:lstStyle/>
          <a:p>
            <a:pPr algn="ctr"/>
            <a:r>
              <a:rPr lang="ru-RU" sz="15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Місце для вмісту 2">
            <a:extLst>
              <a:ext uri="{FF2B5EF4-FFF2-40B4-BE49-F238E27FC236}">
                <a16:creationId xmlns:a16="http://schemas.microsoft.com/office/drawing/2014/main" id="{990E13B4-B9CB-4844-AFC1-3B1BF5757B45}"/>
              </a:ext>
            </a:extLst>
          </p:cNvPr>
          <p:cNvSpPr txBox="1">
            <a:spLocks/>
          </p:cNvSpPr>
          <p:nvPr/>
        </p:nvSpPr>
        <p:spPr bwMode="auto">
          <a:xfrm>
            <a:off x="394493" y="1840979"/>
            <a:ext cx="7878763" cy="766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 eaLnBrk="1" hangingPunct="1">
              <a:spcBef>
                <a:spcPct val="20000"/>
              </a:spcBef>
              <a:buFont typeface="Arial" panose="020B0604020202020204" pitchFamily="34" charset="0"/>
              <a:buNone/>
            </a:pPr>
            <a:r>
              <a:rPr lang="ru-RU" altLang="ru-RU" sz="2400" b="1" dirty="0"/>
              <a:t>Авторские технологии и самостоятельные линейки пособий внутри комплексных программ</a:t>
            </a:r>
          </a:p>
        </p:txBody>
      </p:sp>
      <p:sp>
        <p:nvSpPr>
          <p:cNvPr id="5" name="Заголовок 3">
            <a:extLst>
              <a:ext uri="{FF2B5EF4-FFF2-40B4-BE49-F238E27FC236}">
                <a16:creationId xmlns:a16="http://schemas.microsoft.com/office/drawing/2014/main" id="{E7284FAD-F58B-43BE-9D9A-CD148453031B}"/>
              </a:ext>
            </a:extLst>
          </p:cNvPr>
          <p:cNvSpPr txBox="1">
            <a:spLocks/>
          </p:cNvSpPr>
          <p:nvPr/>
        </p:nvSpPr>
        <p:spPr bwMode="auto">
          <a:xfrm>
            <a:off x="219075" y="764275"/>
            <a:ext cx="8229600" cy="846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700" b="1" dirty="0">
                <a:effectLst>
                  <a:outerShdw blurRad="38100" dist="38100" dir="2700000" algn="tl">
                    <a:srgbClr val="000000">
                      <a:alpha val="43137"/>
                    </a:srgbClr>
                  </a:outerShdw>
                </a:effectLst>
              </a:rPr>
              <a:t>Отбор содержания дошкольного образования для детского сада</a:t>
            </a:r>
          </a:p>
        </p:txBody>
      </p:sp>
      <p:sp>
        <p:nvSpPr>
          <p:cNvPr id="7" name="TextBox 6">
            <a:extLst>
              <a:ext uri="{FF2B5EF4-FFF2-40B4-BE49-F238E27FC236}">
                <a16:creationId xmlns:a16="http://schemas.microsoft.com/office/drawing/2014/main" id="{926BD1C6-AD8D-4AD0-A58F-A4E1EF939679}"/>
              </a:ext>
            </a:extLst>
          </p:cNvPr>
          <p:cNvSpPr txBox="1"/>
          <p:nvPr/>
        </p:nvSpPr>
        <p:spPr>
          <a:xfrm>
            <a:off x="394493" y="3231403"/>
            <a:ext cx="7878763" cy="2862322"/>
          </a:xfrm>
          <a:prstGeom prst="rect">
            <a:avLst/>
          </a:prstGeom>
          <a:noFill/>
        </p:spPr>
        <p:txBody>
          <a:bodyPr wrap="square">
            <a:spAutoFit/>
          </a:bodyPr>
          <a:lstStyle/>
          <a:p>
            <a:pPr algn="just"/>
            <a:r>
              <a:rPr lang="ru-RU" sz="2000" b="1" dirty="0">
                <a:solidFill>
                  <a:srgbClr val="FF0000"/>
                </a:solidFill>
              </a:rPr>
              <a:t>Федеральный закон от 29 декабря 2012 г. № 273-ФЗ «Об образовании в Российской Федерации»</a:t>
            </a:r>
          </a:p>
          <a:p>
            <a:pPr algn="just"/>
            <a:r>
              <a:rPr lang="ru-RU" sz="2000" b="1" dirty="0">
                <a:solidFill>
                  <a:srgbClr val="FF0000"/>
                </a:solidFill>
              </a:rPr>
              <a:t>Статья 28. Компетенции, права, обязанности и ответственность образовательной организации</a:t>
            </a:r>
          </a:p>
          <a:p>
            <a:pPr algn="just"/>
            <a:r>
              <a:rPr lang="ru-RU" sz="2000" b="1" dirty="0"/>
              <a:t>2. Образовательные организации при реализации образовательных программ свободны в определении </a:t>
            </a:r>
            <a:r>
              <a:rPr lang="ru-RU" sz="2000" b="1" dirty="0">
                <a:solidFill>
                  <a:srgbClr val="FF0000"/>
                </a:solidFill>
              </a:rPr>
              <a:t>содержания образования</a:t>
            </a:r>
            <a:r>
              <a:rPr lang="ru-RU" sz="2000" b="1" dirty="0"/>
              <a:t>, выборе </a:t>
            </a:r>
            <a:r>
              <a:rPr lang="ru-RU" sz="2000" b="1" dirty="0">
                <a:solidFill>
                  <a:srgbClr val="FF0000"/>
                </a:solidFill>
              </a:rPr>
              <a:t>образовательных технологий, а также в выборе учебно-методического обеспечения</a:t>
            </a:r>
            <a:r>
              <a:rPr lang="ru-RU" sz="2000" b="1" dirty="0"/>
              <a:t>, если иное не установлено настоящим Федеральным законом</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3">
            <a:extLst>
              <a:ext uri="{FF2B5EF4-FFF2-40B4-BE49-F238E27FC236}">
                <a16:creationId xmlns:a16="http://schemas.microsoft.com/office/drawing/2014/main" id="{3500131D-10E3-4439-B027-BEB3BE337F77}"/>
              </a:ext>
            </a:extLst>
          </p:cNvPr>
          <p:cNvSpPr txBox="1">
            <a:spLocks/>
          </p:cNvSpPr>
          <p:nvPr/>
        </p:nvSpPr>
        <p:spPr bwMode="auto">
          <a:xfrm>
            <a:off x="457200" y="774984"/>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ПООП и ФОП: сходство и различие</a:t>
            </a:r>
          </a:p>
        </p:txBody>
      </p:sp>
      <p:sp>
        <p:nvSpPr>
          <p:cNvPr id="27651" name="Місце для вмісту 2">
            <a:extLst>
              <a:ext uri="{FF2B5EF4-FFF2-40B4-BE49-F238E27FC236}">
                <a16:creationId xmlns:a16="http://schemas.microsoft.com/office/drawing/2014/main" id="{54FDFB2E-7542-4264-8F90-C2488FF0F696}"/>
              </a:ext>
            </a:extLst>
          </p:cNvPr>
          <p:cNvSpPr txBox="1">
            <a:spLocks/>
          </p:cNvSpPr>
          <p:nvPr/>
        </p:nvSpPr>
        <p:spPr bwMode="auto">
          <a:xfrm>
            <a:off x="0" y="1572196"/>
            <a:ext cx="3525181"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lnSpc>
                <a:spcPct val="90000"/>
              </a:lnSpc>
              <a:spcBef>
                <a:spcPts val="600"/>
              </a:spcBef>
              <a:spcAft>
                <a:spcPts val="0"/>
              </a:spcAft>
              <a:tabLst>
                <a:tab pos="630238" algn="r"/>
              </a:tabLst>
            </a:pPr>
            <a:r>
              <a:rPr lang="ru-RU" sz="2000" b="1" dirty="0">
                <a:ea typeface="Verdana" panose="020B0604030504040204" pitchFamily="34" charset="0"/>
              </a:rPr>
              <a:t>Носит рекомендательный характер</a:t>
            </a:r>
          </a:p>
        </p:txBody>
      </p:sp>
      <p:sp>
        <p:nvSpPr>
          <p:cNvPr id="4" name="TextBox 3">
            <a:extLst>
              <a:ext uri="{FF2B5EF4-FFF2-40B4-BE49-F238E27FC236}">
                <a16:creationId xmlns:a16="http://schemas.microsoft.com/office/drawing/2014/main" id="{BAC8BEB4-3F71-48F2-A532-FD761D3BA22F}"/>
              </a:ext>
            </a:extLst>
          </p:cNvPr>
          <p:cNvSpPr txBox="1"/>
          <p:nvPr/>
        </p:nvSpPr>
        <p:spPr>
          <a:xfrm>
            <a:off x="4380931" y="1572195"/>
            <a:ext cx="4042505" cy="923330"/>
          </a:xfrm>
          <a:prstGeom prst="rect">
            <a:avLst/>
          </a:prstGeom>
          <a:noFill/>
        </p:spPr>
        <p:txBody>
          <a:bodyPr wrap="square">
            <a:spAutoFit/>
          </a:bodyPr>
          <a:lstStyle/>
          <a:p>
            <a:pPr algn="ctr">
              <a:lnSpc>
                <a:spcPct val="90000"/>
              </a:lnSpc>
              <a:spcBef>
                <a:spcPts val="600"/>
              </a:spcBef>
              <a:spcAft>
                <a:spcPts val="0"/>
              </a:spcAft>
              <a:tabLst>
                <a:tab pos="630238" algn="r"/>
              </a:tabLst>
            </a:pPr>
            <a:r>
              <a:rPr lang="ru-RU" sz="2000" b="1" dirty="0">
                <a:ea typeface="Verdana" panose="020B0604030504040204" pitchFamily="34" charset="0"/>
              </a:rPr>
              <a:t>Является нормативным правовым документом, равным по статусу ФГОС</a:t>
            </a:r>
          </a:p>
        </p:txBody>
      </p:sp>
      <p:cxnSp>
        <p:nvCxnSpPr>
          <p:cNvPr id="3" name="Прямая соединительная линия 2">
            <a:extLst>
              <a:ext uri="{FF2B5EF4-FFF2-40B4-BE49-F238E27FC236}">
                <a16:creationId xmlns:a16="http://schemas.microsoft.com/office/drawing/2014/main" id="{6522EBD5-3E85-47EB-827D-C1DE53F25DB1}"/>
              </a:ext>
            </a:extLst>
          </p:cNvPr>
          <p:cNvCxnSpPr/>
          <p:nvPr/>
        </p:nvCxnSpPr>
        <p:spPr>
          <a:xfrm>
            <a:off x="3899204" y="1572195"/>
            <a:ext cx="0" cy="4844955"/>
          </a:xfrm>
          <a:prstGeom prst="line">
            <a:avLst/>
          </a:prstGeom>
          <a:ln w="38100"/>
        </p:spPr>
        <p:style>
          <a:lnRef idx="1">
            <a:schemeClr val="accent2"/>
          </a:lnRef>
          <a:fillRef idx="0">
            <a:schemeClr val="accent2"/>
          </a:fillRef>
          <a:effectRef idx="0">
            <a:schemeClr val="accent2"/>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3">
            <a:extLst>
              <a:ext uri="{FF2B5EF4-FFF2-40B4-BE49-F238E27FC236}">
                <a16:creationId xmlns:a16="http://schemas.microsoft.com/office/drawing/2014/main" id="{3500131D-10E3-4439-B027-BEB3BE337F77}"/>
              </a:ext>
            </a:extLst>
          </p:cNvPr>
          <p:cNvSpPr txBox="1">
            <a:spLocks/>
          </p:cNvSpPr>
          <p:nvPr/>
        </p:nvSpPr>
        <p:spPr bwMode="auto">
          <a:xfrm>
            <a:off x="457200" y="774984"/>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ПООП и ФОП: сходство и различие</a:t>
            </a:r>
          </a:p>
        </p:txBody>
      </p:sp>
      <p:sp>
        <p:nvSpPr>
          <p:cNvPr id="6" name="TextBox 5">
            <a:extLst>
              <a:ext uri="{FF2B5EF4-FFF2-40B4-BE49-F238E27FC236}">
                <a16:creationId xmlns:a16="http://schemas.microsoft.com/office/drawing/2014/main" id="{201B2E95-ADE8-40B1-B13A-5601B701319A}"/>
              </a:ext>
            </a:extLst>
          </p:cNvPr>
          <p:cNvSpPr txBox="1"/>
          <p:nvPr/>
        </p:nvSpPr>
        <p:spPr>
          <a:xfrm>
            <a:off x="457200" y="1765538"/>
            <a:ext cx="3520239" cy="1431161"/>
          </a:xfrm>
          <a:prstGeom prst="rect">
            <a:avLst/>
          </a:prstGeom>
          <a:noFill/>
        </p:spPr>
        <p:txBody>
          <a:bodyPr wrap="square">
            <a:spAutoFit/>
          </a:bodyPr>
          <a:lstStyle/>
          <a:p>
            <a:pPr>
              <a:lnSpc>
                <a:spcPct val="90000"/>
              </a:lnSpc>
              <a:spcBef>
                <a:spcPts val="600"/>
              </a:spcBef>
              <a:spcAft>
                <a:spcPts val="0"/>
              </a:spcAft>
              <a:tabLst>
                <a:tab pos="630238" algn="r"/>
              </a:tabLst>
            </a:pPr>
            <a:r>
              <a:rPr lang="ru-RU" sz="2000" b="1" dirty="0">
                <a:ea typeface="Verdana" panose="020B0604030504040204" pitchFamily="34" charset="0"/>
              </a:rPr>
              <a:t>Структура:</a:t>
            </a:r>
          </a:p>
          <a:p>
            <a:pPr>
              <a:lnSpc>
                <a:spcPct val="90000"/>
              </a:lnSpc>
              <a:spcBef>
                <a:spcPts val="600"/>
              </a:spcBef>
              <a:spcAft>
                <a:spcPts val="0"/>
              </a:spcAft>
              <a:tabLst>
                <a:tab pos="630238" algn="r"/>
              </a:tabLst>
            </a:pPr>
            <a:r>
              <a:rPr lang="ru-RU" sz="2000" b="1" dirty="0">
                <a:ea typeface="Verdana" panose="020B0604030504040204" pitchFamily="34" charset="0"/>
              </a:rPr>
              <a:t>Целевой раздел</a:t>
            </a:r>
          </a:p>
          <a:p>
            <a:pPr>
              <a:lnSpc>
                <a:spcPct val="90000"/>
              </a:lnSpc>
              <a:spcBef>
                <a:spcPts val="600"/>
              </a:spcBef>
              <a:spcAft>
                <a:spcPts val="0"/>
              </a:spcAft>
              <a:tabLst>
                <a:tab pos="630238" algn="r"/>
              </a:tabLst>
            </a:pPr>
            <a:r>
              <a:rPr lang="ru-RU" sz="2000" b="1" dirty="0">
                <a:ea typeface="Verdana" panose="020B0604030504040204" pitchFamily="34" charset="0"/>
              </a:rPr>
              <a:t>Содержательный раздел</a:t>
            </a:r>
          </a:p>
          <a:p>
            <a:pPr>
              <a:lnSpc>
                <a:spcPct val="90000"/>
              </a:lnSpc>
              <a:spcBef>
                <a:spcPts val="600"/>
              </a:spcBef>
              <a:spcAft>
                <a:spcPts val="0"/>
              </a:spcAft>
              <a:tabLst>
                <a:tab pos="630238" algn="r"/>
              </a:tabLst>
            </a:pPr>
            <a:r>
              <a:rPr lang="ru-RU" sz="2000" b="1" dirty="0">
                <a:ea typeface="Verdana" panose="020B0604030504040204" pitchFamily="34" charset="0"/>
              </a:rPr>
              <a:t>Организационный раздел</a:t>
            </a:r>
          </a:p>
        </p:txBody>
      </p:sp>
      <p:sp>
        <p:nvSpPr>
          <p:cNvPr id="8" name="TextBox 7">
            <a:extLst>
              <a:ext uri="{FF2B5EF4-FFF2-40B4-BE49-F238E27FC236}">
                <a16:creationId xmlns:a16="http://schemas.microsoft.com/office/drawing/2014/main" id="{62AEC4D1-83B0-4003-8EA8-8B0F70A37311}"/>
              </a:ext>
            </a:extLst>
          </p:cNvPr>
          <p:cNvSpPr txBox="1"/>
          <p:nvPr/>
        </p:nvSpPr>
        <p:spPr>
          <a:xfrm>
            <a:off x="4293104" y="1765538"/>
            <a:ext cx="3520239" cy="1431161"/>
          </a:xfrm>
          <a:prstGeom prst="rect">
            <a:avLst/>
          </a:prstGeom>
          <a:noFill/>
        </p:spPr>
        <p:txBody>
          <a:bodyPr wrap="square">
            <a:spAutoFit/>
          </a:bodyPr>
          <a:lstStyle/>
          <a:p>
            <a:pPr>
              <a:lnSpc>
                <a:spcPct val="90000"/>
              </a:lnSpc>
              <a:spcBef>
                <a:spcPts val="600"/>
              </a:spcBef>
              <a:spcAft>
                <a:spcPts val="0"/>
              </a:spcAft>
              <a:tabLst>
                <a:tab pos="630238" algn="r"/>
              </a:tabLst>
            </a:pPr>
            <a:r>
              <a:rPr lang="ru-RU" sz="2000" b="1" dirty="0">
                <a:ea typeface="Verdana" panose="020B0604030504040204" pitchFamily="34" charset="0"/>
              </a:rPr>
              <a:t>Структура:</a:t>
            </a:r>
          </a:p>
          <a:p>
            <a:pPr>
              <a:lnSpc>
                <a:spcPct val="90000"/>
              </a:lnSpc>
              <a:spcBef>
                <a:spcPts val="600"/>
              </a:spcBef>
              <a:spcAft>
                <a:spcPts val="0"/>
              </a:spcAft>
              <a:tabLst>
                <a:tab pos="630238" algn="r"/>
              </a:tabLst>
            </a:pPr>
            <a:r>
              <a:rPr lang="ru-RU" sz="2000" b="1" dirty="0">
                <a:ea typeface="Verdana" panose="020B0604030504040204" pitchFamily="34" charset="0"/>
              </a:rPr>
              <a:t>Целевой раздел</a:t>
            </a:r>
          </a:p>
          <a:p>
            <a:pPr>
              <a:lnSpc>
                <a:spcPct val="90000"/>
              </a:lnSpc>
              <a:spcBef>
                <a:spcPts val="600"/>
              </a:spcBef>
              <a:spcAft>
                <a:spcPts val="0"/>
              </a:spcAft>
              <a:tabLst>
                <a:tab pos="630238" algn="r"/>
              </a:tabLst>
            </a:pPr>
            <a:r>
              <a:rPr lang="ru-RU" sz="2000" b="1" dirty="0">
                <a:ea typeface="Verdana" panose="020B0604030504040204" pitchFamily="34" charset="0"/>
              </a:rPr>
              <a:t>Содержательный раздел</a:t>
            </a:r>
          </a:p>
          <a:p>
            <a:pPr>
              <a:lnSpc>
                <a:spcPct val="90000"/>
              </a:lnSpc>
              <a:spcBef>
                <a:spcPts val="600"/>
              </a:spcBef>
              <a:spcAft>
                <a:spcPts val="0"/>
              </a:spcAft>
              <a:tabLst>
                <a:tab pos="630238" algn="r"/>
              </a:tabLst>
            </a:pPr>
            <a:r>
              <a:rPr lang="ru-RU" sz="2000" b="1" dirty="0">
                <a:ea typeface="Verdana" panose="020B0604030504040204" pitchFamily="34" charset="0"/>
              </a:rPr>
              <a:t>Организационный раздел</a:t>
            </a:r>
          </a:p>
        </p:txBody>
      </p:sp>
      <p:cxnSp>
        <p:nvCxnSpPr>
          <p:cNvPr id="11" name="Прямая соединительная линия 10">
            <a:extLst>
              <a:ext uri="{FF2B5EF4-FFF2-40B4-BE49-F238E27FC236}">
                <a16:creationId xmlns:a16="http://schemas.microsoft.com/office/drawing/2014/main" id="{125843EF-AD25-4DAE-861E-5969CB5E0CD1}"/>
              </a:ext>
            </a:extLst>
          </p:cNvPr>
          <p:cNvCxnSpPr/>
          <p:nvPr/>
        </p:nvCxnSpPr>
        <p:spPr>
          <a:xfrm>
            <a:off x="3899204" y="1572195"/>
            <a:ext cx="0" cy="4844955"/>
          </a:xfrm>
          <a:prstGeom prst="line">
            <a:avLst/>
          </a:prstGeom>
          <a:ln w="3810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383338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3">
            <a:extLst>
              <a:ext uri="{FF2B5EF4-FFF2-40B4-BE49-F238E27FC236}">
                <a16:creationId xmlns:a16="http://schemas.microsoft.com/office/drawing/2014/main" id="{3500131D-10E3-4439-B027-BEB3BE337F77}"/>
              </a:ext>
            </a:extLst>
          </p:cNvPr>
          <p:cNvSpPr txBox="1">
            <a:spLocks/>
          </p:cNvSpPr>
          <p:nvPr/>
        </p:nvSpPr>
        <p:spPr bwMode="auto">
          <a:xfrm>
            <a:off x="457200" y="774984"/>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ПООП и ФОП: сходство и различие</a:t>
            </a:r>
          </a:p>
        </p:txBody>
      </p:sp>
      <p:sp>
        <p:nvSpPr>
          <p:cNvPr id="9" name="TextBox 8">
            <a:extLst>
              <a:ext uri="{FF2B5EF4-FFF2-40B4-BE49-F238E27FC236}">
                <a16:creationId xmlns:a16="http://schemas.microsoft.com/office/drawing/2014/main" id="{4AFBBAC3-E621-4E90-81F1-F061B4A7CAEC}"/>
              </a:ext>
            </a:extLst>
          </p:cNvPr>
          <p:cNvSpPr txBox="1"/>
          <p:nvPr/>
        </p:nvSpPr>
        <p:spPr>
          <a:xfrm>
            <a:off x="287487" y="1474126"/>
            <a:ext cx="3466530" cy="5752344"/>
          </a:xfrm>
          <a:prstGeom prst="rect">
            <a:avLst/>
          </a:prstGeom>
          <a:noFill/>
        </p:spPr>
        <p:txBody>
          <a:bodyPr wrap="square">
            <a:spAutoFit/>
          </a:bodyPr>
          <a:lstStyle/>
          <a:p>
            <a:pPr algn="just">
              <a:lnSpc>
                <a:spcPct val="90000"/>
              </a:lnSpc>
              <a:spcAft>
                <a:spcPts val="1200"/>
              </a:spcAft>
              <a:tabLst>
                <a:tab pos="630238" algn="r"/>
              </a:tabLst>
            </a:pPr>
            <a:r>
              <a:rPr lang="ru-RU" sz="1900" b="1" dirty="0">
                <a:ea typeface="Verdana" panose="020B0604030504040204" pitchFamily="34" charset="0"/>
              </a:rPr>
              <a:t>Целевой раздел</a:t>
            </a:r>
          </a:p>
          <a:p>
            <a:pPr marL="342900" indent="-342900" algn="just">
              <a:lnSpc>
                <a:spcPct val="90000"/>
              </a:lnSpc>
              <a:spcAft>
                <a:spcPts val="1200"/>
              </a:spcAft>
              <a:buFont typeface="Wingdings" panose="05000000000000000000" pitchFamily="2" charset="2"/>
              <a:buChar char="ü"/>
            </a:pPr>
            <a:r>
              <a:rPr lang="ru-RU" sz="1900" b="1" kern="1400" dirty="0">
                <a:effectLst/>
                <a:ea typeface="SimSun" panose="02010600030101010101" pitchFamily="2" charset="-122"/>
              </a:rPr>
              <a:t>Пояснительная записка</a:t>
            </a:r>
          </a:p>
          <a:p>
            <a:pPr marL="342900" indent="-342900" algn="just">
              <a:lnSpc>
                <a:spcPct val="90000"/>
              </a:lnSpc>
              <a:spcAft>
                <a:spcPts val="1200"/>
              </a:spcAft>
              <a:buFont typeface="Arial" panose="020B0604020202020204" pitchFamily="34" charset="0"/>
              <a:buChar char="•"/>
            </a:pPr>
            <a:r>
              <a:rPr lang="ru-RU" sz="1900" b="1" dirty="0">
                <a:effectLst/>
                <a:ea typeface="Times New Roman" panose="02020603050405020304" pitchFamily="18" charset="0"/>
              </a:rPr>
              <a:t>Цели и задачи Программы</a:t>
            </a:r>
          </a:p>
          <a:p>
            <a:pPr marL="342900" indent="-342900" algn="just">
              <a:lnSpc>
                <a:spcPct val="90000"/>
              </a:lnSpc>
              <a:spcAft>
                <a:spcPts val="1200"/>
              </a:spcAft>
              <a:buFont typeface="Arial" panose="020B0604020202020204" pitchFamily="34" charset="0"/>
              <a:buChar char="•"/>
            </a:pPr>
            <a:r>
              <a:rPr lang="ru-RU" sz="1900" b="1" dirty="0">
                <a:effectLst/>
                <a:ea typeface="Times New Roman" panose="02020603050405020304" pitchFamily="18" charset="0"/>
              </a:rPr>
              <a:t>Принципы и подходы к формированию Программы</a:t>
            </a:r>
          </a:p>
          <a:p>
            <a:pPr marL="342900" indent="-342900" algn="just">
              <a:lnSpc>
                <a:spcPct val="90000"/>
              </a:lnSpc>
              <a:spcAft>
                <a:spcPts val="1200"/>
              </a:spcAft>
              <a:buFont typeface="Wingdings" panose="05000000000000000000" pitchFamily="2" charset="2"/>
              <a:buChar char="ü"/>
            </a:pPr>
            <a:r>
              <a:rPr lang="ru-RU" sz="1900" b="1" kern="1400" dirty="0">
                <a:effectLst/>
                <a:ea typeface="SimSun" panose="02010600030101010101" pitchFamily="2" charset="-122"/>
              </a:rPr>
              <a:t>Планируемые результаты </a:t>
            </a:r>
            <a:r>
              <a:rPr lang="ru-RU" sz="1900" kern="1400" dirty="0">
                <a:effectLst/>
                <a:ea typeface="SimSun" panose="02010600030101010101" pitchFamily="2" charset="-122"/>
              </a:rPr>
              <a:t>(в виде целевых ориентиров в младенческом, раннем возрасте, на этапе завершения дошкольного образования)</a:t>
            </a:r>
            <a:endParaRPr lang="ru-RU" sz="1900" b="1" kern="1400" dirty="0">
              <a:effectLst/>
              <a:ea typeface="SimSun" panose="02010600030101010101" pitchFamily="2" charset="-122"/>
            </a:endParaRPr>
          </a:p>
          <a:p>
            <a:pPr marL="342900" indent="-342900" algn="just">
              <a:lnSpc>
                <a:spcPct val="90000"/>
              </a:lnSpc>
              <a:spcAft>
                <a:spcPts val="1200"/>
              </a:spcAft>
              <a:buFont typeface="Wingdings" panose="05000000000000000000" pitchFamily="2" charset="2"/>
              <a:buChar char="ü"/>
            </a:pPr>
            <a:r>
              <a:rPr lang="ru-RU" sz="1900" b="1" kern="1400" dirty="0">
                <a:effectLst/>
                <a:ea typeface="SimSun" panose="02010600030101010101" pitchFamily="2" charset="-122"/>
              </a:rPr>
              <a:t>Развивающее оценивание качества образовательной деятельности по Программе</a:t>
            </a:r>
          </a:p>
          <a:p>
            <a:pPr algn="just">
              <a:lnSpc>
                <a:spcPct val="90000"/>
              </a:lnSpc>
              <a:spcAft>
                <a:spcPts val="1200"/>
              </a:spcAft>
              <a:tabLst>
                <a:tab pos="630238" algn="r"/>
              </a:tabLst>
            </a:pPr>
            <a:endParaRPr lang="ru-RU" sz="1900" b="1" dirty="0">
              <a:ea typeface="Verdana" panose="020B0604030504040204" pitchFamily="34" charset="0"/>
            </a:endParaRPr>
          </a:p>
        </p:txBody>
      </p:sp>
      <p:sp>
        <p:nvSpPr>
          <p:cNvPr id="10" name="TextBox 9">
            <a:extLst>
              <a:ext uri="{FF2B5EF4-FFF2-40B4-BE49-F238E27FC236}">
                <a16:creationId xmlns:a16="http://schemas.microsoft.com/office/drawing/2014/main" id="{8C6358B2-D07E-484D-9E69-387B36371FAA}"/>
              </a:ext>
            </a:extLst>
          </p:cNvPr>
          <p:cNvSpPr txBox="1"/>
          <p:nvPr/>
        </p:nvSpPr>
        <p:spPr>
          <a:xfrm>
            <a:off x="4271750" y="1474126"/>
            <a:ext cx="4053384" cy="3230115"/>
          </a:xfrm>
          <a:prstGeom prst="rect">
            <a:avLst/>
          </a:prstGeom>
          <a:noFill/>
        </p:spPr>
        <p:txBody>
          <a:bodyPr wrap="square">
            <a:spAutoFit/>
          </a:bodyPr>
          <a:lstStyle/>
          <a:p>
            <a:pPr algn="just">
              <a:lnSpc>
                <a:spcPct val="90000"/>
              </a:lnSpc>
              <a:spcAft>
                <a:spcPts val="1200"/>
              </a:spcAft>
              <a:tabLst>
                <a:tab pos="630238" algn="r"/>
              </a:tabLst>
            </a:pPr>
            <a:r>
              <a:rPr lang="ru-RU" sz="1900" b="1" dirty="0">
                <a:ea typeface="Verdana" panose="020B0604030504040204" pitchFamily="34" charset="0"/>
              </a:rPr>
              <a:t>Целевой раздел</a:t>
            </a:r>
          </a:p>
          <a:p>
            <a:pPr marL="342900" indent="-342900" algn="just">
              <a:lnSpc>
                <a:spcPct val="90000"/>
              </a:lnSpc>
              <a:spcAft>
                <a:spcPts val="1200"/>
              </a:spcAft>
              <a:buFont typeface="Wingdings" panose="05000000000000000000" pitchFamily="2" charset="2"/>
              <a:buChar char="ü"/>
            </a:pPr>
            <a:r>
              <a:rPr lang="ru-RU" sz="1900" b="1" kern="1400" dirty="0">
                <a:effectLst/>
                <a:ea typeface="SimSun" panose="02010600030101010101" pitchFamily="2" charset="-122"/>
              </a:rPr>
              <a:t>Пояснительная записка</a:t>
            </a:r>
          </a:p>
          <a:p>
            <a:pPr marL="342900" indent="-342900" algn="just">
              <a:lnSpc>
                <a:spcPct val="90000"/>
              </a:lnSpc>
              <a:spcAft>
                <a:spcPts val="1200"/>
              </a:spcAft>
              <a:buFont typeface="Arial" panose="020B0604020202020204" pitchFamily="34" charset="0"/>
              <a:buChar char="•"/>
            </a:pPr>
            <a:r>
              <a:rPr lang="ru-RU" sz="1900" b="1" dirty="0">
                <a:effectLst/>
                <a:ea typeface="Times New Roman" panose="02020603050405020304" pitchFamily="18" charset="0"/>
              </a:rPr>
              <a:t>Цели и задачи Программы</a:t>
            </a:r>
          </a:p>
          <a:p>
            <a:pPr marL="342900" indent="-342900" algn="just">
              <a:lnSpc>
                <a:spcPct val="90000"/>
              </a:lnSpc>
              <a:spcAft>
                <a:spcPts val="1200"/>
              </a:spcAft>
              <a:buFont typeface="Arial" panose="020B0604020202020204" pitchFamily="34" charset="0"/>
              <a:buChar char="•"/>
            </a:pPr>
            <a:r>
              <a:rPr lang="ru-RU" sz="1900" b="1" dirty="0">
                <a:effectLst/>
                <a:ea typeface="Times New Roman" panose="02020603050405020304" pitchFamily="18" charset="0"/>
              </a:rPr>
              <a:t>Принципы и подходы к формированию Программы</a:t>
            </a:r>
          </a:p>
          <a:p>
            <a:pPr marL="342900" indent="-342900" algn="just">
              <a:lnSpc>
                <a:spcPct val="90000"/>
              </a:lnSpc>
              <a:spcAft>
                <a:spcPts val="1200"/>
              </a:spcAft>
              <a:buFont typeface="Wingdings" panose="05000000000000000000" pitchFamily="2" charset="2"/>
              <a:buChar char="ü"/>
            </a:pPr>
            <a:r>
              <a:rPr lang="ru-RU" sz="1900" b="1" kern="1400" dirty="0">
                <a:effectLst/>
                <a:ea typeface="SimSun" panose="02010600030101010101" pitchFamily="2" charset="-122"/>
              </a:rPr>
              <a:t>Планируемые результаты</a:t>
            </a:r>
          </a:p>
          <a:p>
            <a:pPr marL="342900" indent="-342900" algn="just">
              <a:lnSpc>
                <a:spcPct val="90000"/>
              </a:lnSpc>
              <a:spcAft>
                <a:spcPts val="1200"/>
              </a:spcAft>
              <a:buFont typeface="Wingdings" panose="05000000000000000000" pitchFamily="2" charset="2"/>
              <a:buChar char="ü"/>
            </a:pPr>
            <a:r>
              <a:rPr lang="ru-RU" sz="1900" b="1" kern="1400" dirty="0">
                <a:ea typeface="SimSun" panose="02010600030101010101" pitchFamily="2" charset="-122"/>
              </a:rPr>
              <a:t>Педагогическая диагностика достижения планируемых результатов</a:t>
            </a:r>
            <a:endParaRPr lang="ru-RU" sz="1900" b="1" dirty="0">
              <a:ea typeface="Verdana" panose="020B0604030504040204" pitchFamily="34" charset="0"/>
            </a:endParaRPr>
          </a:p>
        </p:txBody>
      </p:sp>
      <p:cxnSp>
        <p:nvCxnSpPr>
          <p:cNvPr id="12" name="Прямая соединительная линия 11">
            <a:extLst>
              <a:ext uri="{FF2B5EF4-FFF2-40B4-BE49-F238E27FC236}">
                <a16:creationId xmlns:a16="http://schemas.microsoft.com/office/drawing/2014/main" id="{EC04AC38-FB39-460C-BCC0-91E4C7659A78}"/>
              </a:ext>
            </a:extLst>
          </p:cNvPr>
          <p:cNvCxnSpPr/>
          <p:nvPr/>
        </p:nvCxnSpPr>
        <p:spPr>
          <a:xfrm>
            <a:off x="3899204" y="1572195"/>
            <a:ext cx="0" cy="4844955"/>
          </a:xfrm>
          <a:prstGeom prst="line">
            <a:avLst/>
          </a:prstGeom>
          <a:ln w="38100"/>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4441689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3">
            <a:extLst>
              <a:ext uri="{FF2B5EF4-FFF2-40B4-BE49-F238E27FC236}">
                <a16:creationId xmlns:a16="http://schemas.microsoft.com/office/drawing/2014/main" id="{3500131D-10E3-4439-B027-BEB3BE337F77}"/>
              </a:ext>
            </a:extLst>
          </p:cNvPr>
          <p:cNvSpPr txBox="1">
            <a:spLocks/>
          </p:cNvSpPr>
          <p:nvPr/>
        </p:nvSpPr>
        <p:spPr bwMode="auto">
          <a:xfrm>
            <a:off x="457200" y="774984"/>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ПООП и ФОП: сходство и различие</a:t>
            </a:r>
          </a:p>
        </p:txBody>
      </p:sp>
      <p:sp>
        <p:nvSpPr>
          <p:cNvPr id="6" name="TextBox 5">
            <a:extLst>
              <a:ext uri="{FF2B5EF4-FFF2-40B4-BE49-F238E27FC236}">
                <a16:creationId xmlns:a16="http://schemas.microsoft.com/office/drawing/2014/main" id="{201B2E95-ADE8-40B1-B13A-5601B701319A}"/>
              </a:ext>
            </a:extLst>
          </p:cNvPr>
          <p:cNvSpPr txBox="1"/>
          <p:nvPr/>
        </p:nvSpPr>
        <p:spPr>
          <a:xfrm>
            <a:off x="259307" y="1308384"/>
            <a:ext cx="3520240" cy="5278368"/>
          </a:xfrm>
          <a:prstGeom prst="rect">
            <a:avLst/>
          </a:prstGeom>
          <a:noFill/>
        </p:spPr>
        <p:txBody>
          <a:bodyPr wrap="square">
            <a:spAutoFit/>
          </a:bodyPr>
          <a:lstStyle/>
          <a:p>
            <a:pPr algn="just">
              <a:lnSpc>
                <a:spcPct val="90000"/>
              </a:lnSpc>
              <a:spcBef>
                <a:spcPts val="600"/>
              </a:spcBef>
              <a:spcAft>
                <a:spcPts val="0"/>
              </a:spcAft>
              <a:tabLst>
                <a:tab pos="630238" algn="r"/>
              </a:tabLst>
            </a:pPr>
            <a:r>
              <a:rPr lang="ru-RU" sz="1000" b="1" dirty="0">
                <a:ea typeface="Verdana" panose="020B0604030504040204" pitchFamily="34" charset="0"/>
              </a:rPr>
              <a:t>Задачи:</a:t>
            </a:r>
          </a:p>
          <a:p>
            <a:pPr marL="171450" indent="-171450" algn="just">
              <a:lnSpc>
                <a:spcPct val="90000"/>
              </a:lnSpc>
              <a:spcBef>
                <a:spcPts val="600"/>
              </a:spcBef>
              <a:spcAft>
                <a:spcPts val="0"/>
              </a:spcAft>
              <a:buFont typeface="Wingdings" panose="05000000000000000000" pitchFamily="2" charset="2"/>
              <a:buChar char="ü"/>
              <a:tabLst>
                <a:tab pos="630238" algn="r"/>
              </a:tabLst>
            </a:pPr>
            <a:r>
              <a:rPr lang="ru-RU" sz="1000" dirty="0">
                <a:ea typeface="Verdana" panose="020B0604030504040204" pitchFamily="34" charset="0"/>
              </a:rPr>
              <a:t>охрана и укрепление физического и психического здоровья детей, в том числе их эмоционального благополучия</a:t>
            </a:r>
          </a:p>
          <a:p>
            <a:pPr marL="171450" indent="-171450" algn="just">
              <a:lnSpc>
                <a:spcPct val="90000"/>
              </a:lnSpc>
              <a:spcBef>
                <a:spcPts val="600"/>
              </a:spcBef>
              <a:spcAft>
                <a:spcPts val="0"/>
              </a:spcAft>
              <a:buFont typeface="Wingdings" panose="05000000000000000000" pitchFamily="2" charset="2"/>
              <a:buChar char="ü"/>
              <a:tabLst>
                <a:tab pos="630238" algn="r"/>
              </a:tabLst>
            </a:pPr>
            <a:r>
              <a:rPr lang="ru-RU" sz="1000" dirty="0">
                <a:ea typeface="Verdana" panose="020B0604030504040204" pitchFamily="34" charset="0"/>
              </a:rPr>
              <a:t>обеспечение равных возможностей для полноценного развития каждого ребенка в период дошкольного детства независимо от места проживания, пола, нации, языка, социального статуса</a:t>
            </a:r>
          </a:p>
          <a:p>
            <a:pPr marL="171450" indent="-171450" algn="just">
              <a:lnSpc>
                <a:spcPct val="90000"/>
              </a:lnSpc>
              <a:spcBef>
                <a:spcPts val="600"/>
              </a:spcBef>
              <a:spcAft>
                <a:spcPts val="0"/>
              </a:spcAft>
              <a:buFont typeface="Wingdings" panose="05000000000000000000" pitchFamily="2" charset="2"/>
              <a:buChar char="ü"/>
              <a:tabLst>
                <a:tab pos="630238" algn="r"/>
              </a:tabLst>
            </a:pPr>
            <a:r>
              <a:rPr lang="ru-RU" sz="1000" dirty="0">
                <a:ea typeface="Verdana" panose="020B0604030504040204" pitchFamily="34" charset="0"/>
              </a:rPr>
              <a:t>создание благоприятных условий развития детей в соответствии с их возрастными и индивидуальными особенностями, развитие способностей и творческого потенциала каждого ребенка как субъекта отношений с другими детьми, взрослыми и миром</a:t>
            </a:r>
          </a:p>
          <a:p>
            <a:pPr marL="171450" indent="-171450" algn="just">
              <a:lnSpc>
                <a:spcPct val="90000"/>
              </a:lnSpc>
              <a:spcBef>
                <a:spcPts val="600"/>
              </a:spcBef>
              <a:spcAft>
                <a:spcPts val="0"/>
              </a:spcAft>
              <a:buFont typeface="Wingdings" panose="05000000000000000000" pitchFamily="2" charset="2"/>
              <a:buChar char="ü"/>
              <a:tabLst>
                <a:tab pos="630238" algn="r"/>
              </a:tabLst>
            </a:pPr>
            <a:r>
              <a:rPr lang="ru-RU" sz="1000" dirty="0">
                <a:ea typeface="Verdana" panose="020B0604030504040204" pitchFamily="34" charset="0"/>
              </a:rPr>
              <a:t>объединение обучения и воспитания в целостный образовательный процесс на основе духовно-нравственных и социокультурных ценностей, принятых в обществе правил и норм поведения в интересах человека, семьи, общества</a:t>
            </a:r>
          </a:p>
          <a:p>
            <a:pPr marL="171450" indent="-171450" algn="just">
              <a:lnSpc>
                <a:spcPct val="90000"/>
              </a:lnSpc>
              <a:spcBef>
                <a:spcPts val="600"/>
              </a:spcBef>
              <a:spcAft>
                <a:spcPts val="0"/>
              </a:spcAft>
              <a:buFont typeface="Wingdings" panose="05000000000000000000" pitchFamily="2" charset="2"/>
              <a:buChar char="ü"/>
              <a:tabLst>
                <a:tab pos="630238" algn="r"/>
              </a:tabLst>
            </a:pPr>
            <a:r>
              <a:rPr lang="ru-RU" sz="1000" dirty="0">
                <a:ea typeface="Verdana" panose="020B0604030504040204" pitchFamily="34" charset="0"/>
              </a:rPr>
              <a:t>формирование общей культуры личности детей, развитие их социальных, нравственных, эстетических, интеллектуальных, физических качеств, инициативности, самостоятельности и ответственности ребенка, формирование предпосылок учебной деятельности</a:t>
            </a:r>
          </a:p>
          <a:p>
            <a:pPr marL="171450" indent="-171450" algn="just">
              <a:lnSpc>
                <a:spcPct val="90000"/>
              </a:lnSpc>
              <a:spcBef>
                <a:spcPts val="600"/>
              </a:spcBef>
              <a:spcAft>
                <a:spcPts val="0"/>
              </a:spcAft>
              <a:buFont typeface="Wingdings" panose="05000000000000000000" pitchFamily="2" charset="2"/>
              <a:buChar char="ü"/>
              <a:tabLst>
                <a:tab pos="630238" algn="r"/>
              </a:tabLst>
            </a:pPr>
            <a:r>
              <a:rPr lang="ru-RU" sz="1000" dirty="0">
                <a:ea typeface="Verdana" panose="020B0604030504040204" pitchFamily="34" charset="0"/>
              </a:rPr>
              <a:t>формирование социокультурной среды, соответствующей возрастным и индивидуальным особенностям детей</a:t>
            </a:r>
          </a:p>
          <a:p>
            <a:pPr marL="171450" indent="-171450" algn="just">
              <a:lnSpc>
                <a:spcPct val="90000"/>
              </a:lnSpc>
              <a:spcBef>
                <a:spcPts val="600"/>
              </a:spcBef>
              <a:spcAft>
                <a:spcPts val="0"/>
              </a:spcAft>
              <a:buFont typeface="Wingdings" panose="05000000000000000000" pitchFamily="2" charset="2"/>
              <a:buChar char="ü"/>
              <a:tabLst>
                <a:tab pos="630238" algn="r"/>
              </a:tabLst>
            </a:pPr>
            <a:r>
              <a:rPr lang="ru-RU" sz="1000" dirty="0">
                <a:ea typeface="Verdana" panose="020B0604030504040204" pitchFamily="34" charset="0"/>
              </a:rPr>
              <a:t>обеспечение психолого-педагогической поддержки семьи и повышение компетентности родителей (законных представителей) в вопросах развития и образования, охраны и укрепления здоровья детей</a:t>
            </a:r>
          </a:p>
          <a:p>
            <a:pPr marL="171450" indent="-171450" algn="just">
              <a:lnSpc>
                <a:spcPct val="90000"/>
              </a:lnSpc>
              <a:spcBef>
                <a:spcPts val="600"/>
              </a:spcBef>
              <a:spcAft>
                <a:spcPts val="0"/>
              </a:spcAft>
              <a:buFont typeface="Wingdings" panose="05000000000000000000" pitchFamily="2" charset="2"/>
              <a:buChar char="ü"/>
              <a:tabLst>
                <a:tab pos="630238" algn="r"/>
              </a:tabLst>
            </a:pPr>
            <a:r>
              <a:rPr lang="ru-RU" sz="1000" dirty="0">
                <a:ea typeface="Verdana" panose="020B0604030504040204" pitchFamily="34" charset="0"/>
              </a:rPr>
              <a:t>обеспечение преемственности целей, задач и содержания дошкольного общего и начального общего образования</a:t>
            </a:r>
          </a:p>
        </p:txBody>
      </p:sp>
      <p:cxnSp>
        <p:nvCxnSpPr>
          <p:cNvPr id="7" name="Прямая соединительная линия 6">
            <a:extLst>
              <a:ext uri="{FF2B5EF4-FFF2-40B4-BE49-F238E27FC236}">
                <a16:creationId xmlns:a16="http://schemas.microsoft.com/office/drawing/2014/main" id="{6EFE4890-07AA-4692-8FD8-9C66F297B1EC}"/>
              </a:ext>
            </a:extLst>
          </p:cNvPr>
          <p:cNvCxnSpPr/>
          <p:nvPr/>
        </p:nvCxnSpPr>
        <p:spPr>
          <a:xfrm>
            <a:off x="3899204" y="1572195"/>
            <a:ext cx="0" cy="4844955"/>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9" name="TextBox 8">
            <a:extLst>
              <a:ext uri="{FF2B5EF4-FFF2-40B4-BE49-F238E27FC236}">
                <a16:creationId xmlns:a16="http://schemas.microsoft.com/office/drawing/2014/main" id="{1100BE05-EAF7-4923-84C5-A22882A457BD}"/>
              </a:ext>
            </a:extLst>
          </p:cNvPr>
          <p:cNvSpPr txBox="1"/>
          <p:nvPr/>
        </p:nvSpPr>
        <p:spPr>
          <a:xfrm>
            <a:off x="4100712" y="1308384"/>
            <a:ext cx="4264922" cy="5139869"/>
          </a:xfrm>
          <a:prstGeom prst="rect">
            <a:avLst/>
          </a:prstGeom>
          <a:noFill/>
        </p:spPr>
        <p:txBody>
          <a:bodyPr wrap="square">
            <a:spAutoFit/>
          </a:bodyPr>
          <a:lstStyle/>
          <a:p>
            <a:pPr>
              <a:tabLst>
                <a:tab pos="630238" algn="r"/>
              </a:tabLst>
            </a:pPr>
            <a:r>
              <a:rPr lang="ru-RU" sz="1000" b="1" dirty="0">
                <a:ea typeface="Verdana" panose="020B0604030504040204" pitchFamily="34" charset="0"/>
              </a:rPr>
              <a:t>Задачи:</a:t>
            </a:r>
          </a:p>
          <a:p>
            <a:pPr marL="171450" marR="12700" indent="-171450" algn="just">
              <a:buFont typeface="Wingdings" panose="05000000000000000000" pitchFamily="2" charset="2"/>
              <a:buChar char="ü"/>
              <a:tabLst>
                <a:tab pos="365125" algn="l"/>
                <a:tab pos="449263" algn="l"/>
              </a:tabLst>
            </a:pPr>
            <a:r>
              <a:rPr lang="ru-RU" sz="1000" dirty="0">
                <a:effectLst/>
                <a:ea typeface="Times New Roman" panose="02020603050405020304" pitchFamily="18" charset="0"/>
              </a:rPr>
              <a:t>обеспечение единых для Российской Федерации содержания ДО и планируемых результатов освоения образовательной программы ДО</a:t>
            </a:r>
          </a:p>
          <a:p>
            <a:pPr marL="171450" marR="12700" indent="-171450" algn="just">
              <a:buFont typeface="Wingdings" panose="05000000000000000000" pitchFamily="2" charset="2"/>
              <a:buChar char="ü"/>
              <a:tabLst>
                <a:tab pos="365125" algn="l"/>
                <a:tab pos="449263" algn="l"/>
              </a:tabLst>
            </a:pPr>
            <a:r>
              <a:rPr lang="ru-RU" sz="1000" dirty="0">
                <a:effectLst/>
                <a:ea typeface="Times New Roman" panose="02020603050405020304" pitchFamily="18" charset="0"/>
              </a:rPr>
              <a:t>приобщение детей (в соответствии с возрастными особенностями) к базовым ценностям российского народа - жизнь, достоинство, права и свободы человека, патриотизм, гражданственность, высокие нравственные идеалы, крепкая семья, созидательный труд, приоритет духовного над материальным, гуманизм, милосердие, справедливость, коллективизм, взаимопомощь и взаимоуважение, историческая память и преемственность поколений, единство народов России; создание условий для формирования ценностного отношения к окружающему миру, становления опыта действий и поступков на основе осмысления ценностей</a:t>
            </a:r>
          </a:p>
          <a:p>
            <a:pPr marL="171450" marR="12700" indent="-171450" algn="just">
              <a:buFont typeface="Wingdings" panose="05000000000000000000" pitchFamily="2" charset="2"/>
              <a:buChar char="ü"/>
              <a:tabLst>
                <a:tab pos="365125" algn="l"/>
                <a:tab pos="449263" algn="l"/>
              </a:tabLst>
            </a:pPr>
            <a:r>
              <a:rPr lang="ru-RU" sz="1000" dirty="0">
                <a:effectLst/>
                <a:ea typeface="Times New Roman" panose="02020603050405020304" pitchFamily="18" charset="0"/>
              </a:rPr>
              <a:t>построение (структурирование) содержания образовательной деятельности на основе учёта возрастных и индивидуальных особенностей развития</a:t>
            </a:r>
          </a:p>
          <a:p>
            <a:pPr marL="171450" marR="12700" indent="-171450" algn="just">
              <a:buFont typeface="Wingdings" panose="05000000000000000000" pitchFamily="2" charset="2"/>
              <a:buChar char="ü"/>
              <a:tabLst>
                <a:tab pos="365125" algn="l"/>
                <a:tab pos="449263" algn="l"/>
              </a:tabLst>
            </a:pPr>
            <a:r>
              <a:rPr lang="ru-RU" sz="1000" dirty="0">
                <a:effectLst/>
                <a:ea typeface="Times New Roman" panose="02020603050405020304" pitchFamily="18" charset="0"/>
              </a:rPr>
              <a:t>создание условий для равного доступа к образованию для всех детей дошкольного возраста с учётом разнообразия образовательных потребностей и индивидуальных возможностей</a:t>
            </a:r>
          </a:p>
          <a:p>
            <a:pPr marL="171450" marR="12700" indent="-171450" algn="just">
              <a:buFont typeface="Wingdings" panose="05000000000000000000" pitchFamily="2" charset="2"/>
              <a:buChar char="ü"/>
              <a:tabLst>
                <a:tab pos="365125" algn="l"/>
                <a:tab pos="449263" algn="l"/>
              </a:tabLst>
            </a:pPr>
            <a:r>
              <a:rPr lang="ru-RU" sz="1000" dirty="0">
                <a:effectLst/>
                <a:ea typeface="Times New Roman" panose="02020603050405020304" pitchFamily="18" charset="0"/>
              </a:rPr>
              <a:t>охрана и укрепление физического и психического здоровья детей, в том числе их эмоционального благополучия</a:t>
            </a:r>
          </a:p>
          <a:p>
            <a:pPr marL="171450" marR="12700" indent="-171450" algn="just">
              <a:buFont typeface="Wingdings" panose="05000000000000000000" pitchFamily="2" charset="2"/>
              <a:buChar char="ü"/>
              <a:tabLst>
                <a:tab pos="365125" algn="l"/>
                <a:tab pos="449263" algn="l"/>
              </a:tabLst>
            </a:pPr>
            <a:r>
              <a:rPr lang="ru-RU" sz="1000" dirty="0">
                <a:effectLst/>
                <a:ea typeface="Times New Roman" panose="02020603050405020304" pitchFamily="18" charset="0"/>
              </a:rPr>
              <a:t>обеспечение развития физических, личностных, нравственных качеств и основ патриотизма, интеллектуальных и художественно-творческих способностей ребёнка, его инициативности, самостоятельности и ответственности</a:t>
            </a:r>
          </a:p>
          <a:p>
            <a:pPr marL="171450" marR="12700" indent="-171450" algn="just">
              <a:buFont typeface="Wingdings" panose="05000000000000000000" pitchFamily="2" charset="2"/>
              <a:buChar char="ü"/>
              <a:tabLst>
                <a:tab pos="365125" algn="l"/>
                <a:tab pos="449263" algn="l"/>
              </a:tabLst>
            </a:pPr>
            <a:r>
              <a:rPr lang="ru-RU" sz="1000" dirty="0">
                <a:effectLst/>
                <a:ea typeface="Times New Roman" panose="02020603050405020304" pitchFamily="18" charset="0"/>
              </a:rPr>
              <a:t>обеспечение психолого-педагогической поддержки семьи и повышение компетентности родителей (законных представителей) в вопросах воспитания, обучения и развития, охраны и укрепления здоровья детей, обеспечения их безопасности</a:t>
            </a:r>
          </a:p>
          <a:p>
            <a:pPr marL="171450" indent="-171450" algn="just">
              <a:buFont typeface="Wingdings" panose="05000000000000000000" pitchFamily="2" charset="2"/>
              <a:buChar char="ü"/>
              <a:tabLst>
                <a:tab pos="365125" algn="l"/>
                <a:tab pos="449263" algn="l"/>
              </a:tabLst>
            </a:pPr>
            <a:r>
              <a:rPr lang="ru-RU" sz="1000" dirty="0">
                <a:solidFill>
                  <a:srgbClr val="000000"/>
                </a:solidFill>
                <a:effectLst/>
                <a:ea typeface="Courier New" panose="02070309020205020404" pitchFamily="49" charset="0"/>
              </a:rPr>
              <a:t>достижение детьми на этапе завершения ДО уровня развития, необходимого и достаточного для успешного освоения ими образовательных программ начального общего образования</a:t>
            </a:r>
            <a:endParaRPr lang="ru-RU" sz="1000" b="1" dirty="0">
              <a:ea typeface="Verdana" panose="020B0604030504040204" pitchFamily="34" charset="0"/>
            </a:endParaRPr>
          </a:p>
        </p:txBody>
      </p:sp>
    </p:spTree>
    <p:extLst>
      <p:ext uri="{BB962C8B-B14F-4D97-AF65-F5344CB8AC3E}">
        <p14:creationId xmlns:p14="http://schemas.microsoft.com/office/powerpoint/2010/main" val="32024960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3">
            <a:extLst>
              <a:ext uri="{FF2B5EF4-FFF2-40B4-BE49-F238E27FC236}">
                <a16:creationId xmlns:a16="http://schemas.microsoft.com/office/drawing/2014/main" id="{3500131D-10E3-4439-B027-BEB3BE337F77}"/>
              </a:ext>
            </a:extLst>
          </p:cNvPr>
          <p:cNvSpPr txBox="1">
            <a:spLocks/>
          </p:cNvSpPr>
          <p:nvPr/>
        </p:nvSpPr>
        <p:spPr bwMode="auto">
          <a:xfrm>
            <a:off x="457200" y="774984"/>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ПООП и ФОП: сходство и различие</a:t>
            </a:r>
          </a:p>
        </p:txBody>
      </p:sp>
      <p:cxnSp>
        <p:nvCxnSpPr>
          <p:cNvPr id="11" name="Прямая соединительная линия 10">
            <a:extLst>
              <a:ext uri="{FF2B5EF4-FFF2-40B4-BE49-F238E27FC236}">
                <a16:creationId xmlns:a16="http://schemas.microsoft.com/office/drawing/2014/main" id="{125843EF-AD25-4DAE-861E-5969CB5E0CD1}"/>
              </a:ext>
            </a:extLst>
          </p:cNvPr>
          <p:cNvCxnSpPr/>
          <p:nvPr/>
        </p:nvCxnSpPr>
        <p:spPr>
          <a:xfrm>
            <a:off x="3899204" y="1572195"/>
            <a:ext cx="0" cy="4844955"/>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7" name="TextBox 6">
            <a:extLst>
              <a:ext uri="{FF2B5EF4-FFF2-40B4-BE49-F238E27FC236}">
                <a16:creationId xmlns:a16="http://schemas.microsoft.com/office/drawing/2014/main" id="{2DC55DF9-279A-4DF1-ABA6-C5B36CCD45B5}"/>
              </a:ext>
            </a:extLst>
          </p:cNvPr>
          <p:cNvSpPr txBox="1"/>
          <p:nvPr/>
        </p:nvSpPr>
        <p:spPr>
          <a:xfrm>
            <a:off x="276668" y="1572195"/>
            <a:ext cx="3476466" cy="4247317"/>
          </a:xfrm>
          <a:prstGeom prst="rect">
            <a:avLst/>
          </a:prstGeom>
          <a:noFill/>
        </p:spPr>
        <p:txBody>
          <a:bodyPr wrap="square">
            <a:spAutoFit/>
          </a:bodyPr>
          <a:lstStyle/>
          <a:p>
            <a:pPr algn="just">
              <a:tabLst>
                <a:tab pos="540385" algn="l"/>
              </a:tabLst>
            </a:pPr>
            <a:r>
              <a:rPr lang="ru-RU" sz="1500" b="1" dirty="0">
                <a:effectLst/>
                <a:ea typeface="Times New Roman" panose="02020603050405020304" pitchFamily="18" charset="0"/>
              </a:rPr>
              <a:t>Задачи:</a:t>
            </a:r>
          </a:p>
          <a:p>
            <a:pPr indent="-285750" algn="just">
              <a:buFont typeface="Wingdings" panose="05000000000000000000" pitchFamily="2" charset="2"/>
              <a:buChar char="ü"/>
              <a:tabLst>
                <a:tab pos="540385" algn="l"/>
              </a:tabLst>
            </a:pPr>
            <a:endParaRPr lang="ru-RU" sz="1500" dirty="0">
              <a:effectLst/>
              <a:ea typeface="Times New Roman" panose="02020603050405020304" pitchFamily="18" charset="0"/>
            </a:endParaRPr>
          </a:p>
          <a:p>
            <a:pPr indent="-285750" algn="just">
              <a:buFont typeface="Wingdings" panose="05000000000000000000" pitchFamily="2" charset="2"/>
              <a:buChar char="ü"/>
              <a:tabLst>
                <a:tab pos="540385" algn="l"/>
              </a:tabLst>
            </a:pPr>
            <a:endParaRPr lang="ru-RU" sz="1500" dirty="0">
              <a:effectLst/>
              <a:ea typeface="Times New Roman" panose="02020603050405020304" pitchFamily="18" charset="0"/>
            </a:endParaRPr>
          </a:p>
          <a:p>
            <a:pPr indent="-285750" algn="just">
              <a:buFont typeface="Wingdings" panose="05000000000000000000" pitchFamily="2" charset="2"/>
              <a:buChar char="ü"/>
              <a:tabLst>
                <a:tab pos="540385" algn="l"/>
              </a:tabLst>
            </a:pPr>
            <a:r>
              <a:rPr lang="ru-RU" sz="1500" dirty="0">
                <a:effectLst/>
                <a:ea typeface="Times New Roman" panose="02020603050405020304" pitchFamily="18" charset="0"/>
              </a:rPr>
              <a:t>обеспечение равных возможностей для полноценного развития каждого ребенка в период дошкольного детства независимо от места проживания, пола, нации, языка, социального статуса</a:t>
            </a:r>
          </a:p>
          <a:p>
            <a:pPr indent="-285750" algn="just">
              <a:buFont typeface="Wingdings" panose="05000000000000000000" pitchFamily="2" charset="2"/>
              <a:buChar char="ü"/>
              <a:tabLst>
                <a:tab pos="540385" algn="l"/>
              </a:tabLst>
            </a:pPr>
            <a:r>
              <a:rPr lang="ru-RU" sz="1500" dirty="0">
                <a:ea typeface="Times New Roman" panose="02020603050405020304" pitchFamily="18" charset="0"/>
              </a:rPr>
              <a:t>формирование социокультурной среды, соответствующей возрастным и индивидуальным особенностям детей</a:t>
            </a:r>
          </a:p>
          <a:p>
            <a:pPr indent="-285750" algn="just">
              <a:buFont typeface="Wingdings" panose="05000000000000000000" pitchFamily="2" charset="2"/>
              <a:buChar char="ü"/>
              <a:tabLst>
                <a:tab pos="540385" algn="l"/>
              </a:tabLst>
            </a:pPr>
            <a:r>
              <a:rPr lang="ru-RU" sz="1500" dirty="0">
                <a:effectLst/>
                <a:ea typeface="Times New Roman" panose="02020603050405020304" pitchFamily="18" charset="0"/>
              </a:rPr>
              <a:t>создание благоприятных условий развития детей в соответствии с их возрастными и индивидуальными особенностями, развитие способностей и творческого потенциала каждого ребенка как субъекта отношений с другими детьми, взрослыми и миром</a:t>
            </a:r>
          </a:p>
        </p:txBody>
      </p:sp>
      <p:sp>
        <p:nvSpPr>
          <p:cNvPr id="9" name="TextBox 8">
            <a:extLst>
              <a:ext uri="{FF2B5EF4-FFF2-40B4-BE49-F238E27FC236}">
                <a16:creationId xmlns:a16="http://schemas.microsoft.com/office/drawing/2014/main" id="{7BF78965-0791-4106-9365-E05EA1493D71}"/>
              </a:ext>
            </a:extLst>
          </p:cNvPr>
          <p:cNvSpPr txBox="1"/>
          <p:nvPr/>
        </p:nvSpPr>
        <p:spPr>
          <a:xfrm>
            <a:off x="4346683" y="1572195"/>
            <a:ext cx="3841972" cy="4247317"/>
          </a:xfrm>
          <a:prstGeom prst="rect">
            <a:avLst/>
          </a:prstGeom>
          <a:noFill/>
        </p:spPr>
        <p:txBody>
          <a:bodyPr wrap="square">
            <a:spAutoFit/>
          </a:bodyPr>
          <a:lstStyle/>
          <a:p>
            <a:pPr algn="just">
              <a:tabLst>
                <a:tab pos="630238" algn="r"/>
              </a:tabLst>
            </a:pPr>
            <a:r>
              <a:rPr lang="ru-RU" sz="1500" b="1" dirty="0">
                <a:ea typeface="Verdana" panose="020B0604030504040204" pitchFamily="34" charset="0"/>
              </a:rPr>
              <a:t>Задачи:</a:t>
            </a:r>
          </a:p>
          <a:p>
            <a:pPr algn="just">
              <a:tabLst>
                <a:tab pos="630238" algn="r"/>
              </a:tabLst>
            </a:pPr>
            <a:endParaRPr lang="ru-RU" sz="1500" b="1" dirty="0">
              <a:ea typeface="Verdana" panose="020B0604030504040204" pitchFamily="34" charset="0"/>
            </a:endParaRPr>
          </a:p>
          <a:p>
            <a:pPr algn="just">
              <a:tabLst>
                <a:tab pos="630238" algn="r"/>
              </a:tabLst>
            </a:pPr>
            <a:endParaRPr lang="ru-RU" sz="1500" b="1" dirty="0">
              <a:ea typeface="Verdana" panose="020B0604030504040204" pitchFamily="34" charset="0"/>
            </a:endParaRPr>
          </a:p>
          <a:p>
            <a:pPr marL="285750" marR="12700" indent="-285750" algn="just">
              <a:buFont typeface="Wingdings" panose="05000000000000000000" pitchFamily="2" charset="2"/>
              <a:buChar char="ü"/>
              <a:tabLst>
                <a:tab pos="365125" algn="l"/>
                <a:tab pos="449263" algn="l"/>
              </a:tabLst>
            </a:pPr>
            <a:r>
              <a:rPr lang="ru-RU" sz="1500" dirty="0">
                <a:effectLst/>
                <a:ea typeface="Times New Roman" panose="02020603050405020304" pitchFamily="18" charset="0"/>
              </a:rPr>
              <a:t>обеспечение единых для Российской Федерации содержания ДО и планируемых результатов освоения образовательной программы ДО</a:t>
            </a:r>
          </a:p>
          <a:p>
            <a:pPr marL="285750" marR="12700" indent="-285750" algn="just">
              <a:buFont typeface="Wingdings" panose="05000000000000000000" pitchFamily="2" charset="2"/>
              <a:buChar char="ü"/>
              <a:tabLst>
                <a:tab pos="365125" algn="l"/>
                <a:tab pos="449263" algn="l"/>
              </a:tabLst>
            </a:pPr>
            <a:r>
              <a:rPr lang="ru-RU" sz="1500" dirty="0">
                <a:ea typeface="Times New Roman" panose="02020603050405020304" pitchFamily="18" charset="0"/>
              </a:rPr>
              <a:t>создание условий для равного доступа к образованию для всех детей дошкольного возраста с учётом разнообразия образовательных потребностей и индивидуальных возможностей</a:t>
            </a:r>
          </a:p>
          <a:p>
            <a:pPr marL="285750" marR="12700" indent="-285750" algn="just">
              <a:buFont typeface="Wingdings" panose="05000000000000000000" pitchFamily="2" charset="2"/>
              <a:buChar char="ü"/>
              <a:tabLst>
                <a:tab pos="365125" algn="l"/>
                <a:tab pos="449263" algn="l"/>
              </a:tabLst>
            </a:pPr>
            <a:r>
              <a:rPr lang="ru-RU" sz="1500" dirty="0">
                <a:ea typeface="Times New Roman" panose="02020603050405020304" pitchFamily="18" charset="0"/>
              </a:rPr>
              <a:t>построение (структурирование) содержания образовательной деятельности на основе учёта возрастных и индивидуальных особенностей развития</a:t>
            </a:r>
          </a:p>
        </p:txBody>
      </p:sp>
    </p:spTree>
    <p:extLst>
      <p:ext uri="{BB962C8B-B14F-4D97-AF65-F5344CB8AC3E}">
        <p14:creationId xmlns:p14="http://schemas.microsoft.com/office/powerpoint/2010/main" val="1568600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3">
            <a:extLst>
              <a:ext uri="{FF2B5EF4-FFF2-40B4-BE49-F238E27FC236}">
                <a16:creationId xmlns:a16="http://schemas.microsoft.com/office/drawing/2014/main" id="{3500131D-10E3-4439-B027-BEB3BE337F77}"/>
              </a:ext>
            </a:extLst>
          </p:cNvPr>
          <p:cNvSpPr txBox="1">
            <a:spLocks/>
          </p:cNvSpPr>
          <p:nvPr/>
        </p:nvSpPr>
        <p:spPr bwMode="auto">
          <a:xfrm>
            <a:off x="457200" y="774984"/>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ПООП и ФОП: сходство и различие</a:t>
            </a:r>
          </a:p>
        </p:txBody>
      </p:sp>
      <p:cxnSp>
        <p:nvCxnSpPr>
          <p:cNvPr id="11" name="Прямая соединительная линия 10">
            <a:extLst>
              <a:ext uri="{FF2B5EF4-FFF2-40B4-BE49-F238E27FC236}">
                <a16:creationId xmlns:a16="http://schemas.microsoft.com/office/drawing/2014/main" id="{125843EF-AD25-4DAE-861E-5969CB5E0CD1}"/>
              </a:ext>
            </a:extLst>
          </p:cNvPr>
          <p:cNvCxnSpPr/>
          <p:nvPr/>
        </p:nvCxnSpPr>
        <p:spPr>
          <a:xfrm>
            <a:off x="3899204" y="1572195"/>
            <a:ext cx="0" cy="4844955"/>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7" name="TextBox 6">
            <a:extLst>
              <a:ext uri="{FF2B5EF4-FFF2-40B4-BE49-F238E27FC236}">
                <a16:creationId xmlns:a16="http://schemas.microsoft.com/office/drawing/2014/main" id="{2DC55DF9-279A-4DF1-ABA6-C5B36CCD45B5}"/>
              </a:ext>
            </a:extLst>
          </p:cNvPr>
          <p:cNvSpPr txBox="1"/>
          <p:nvPr/>
        </p:nvSpPr>
        <p:spPr>
          <a:xfrm>
            <a:off x="276668" y="1572195"/>
            <a:ext cx="3476466" cy="2292935"/>
          </a:xfrm>
          <a:prstGeom prst="rect">
            <a:avLst/>
          </a:prstGeom>
          <a:noFill/>
        </p:spPr>
        <p:txBody>
          <a:bodyPr wrap="square">
            <a:spAutoFit/>
          </a:bodyPr>
          <a:lstStyle/>
          <a:p>
            <a:pPr algn="just">
              <a:tabLst>
                <a:tab pos="540385" algn="l"/>
              </a:tabLst>
            </a:pPr>
            <a:r>
              <a:rPr lang="ru-RU" sz="1500" b="1" dirty="0">
                <a:effectLst/>
                <a:ea typeface="Times New Roman" panose="02020603050405020304" pitchFamily="18" charset="0"/>
              </a:rPr>
              <a:t>Задачи:</a:t>
            </a:r>
          </a:p>
          <a:p>
            <a:pPr indent="-285750" algn="just">
              <a:buFont typeface="Wingdings" panose="05000000000000000000" pitchFamily="2" charset="2"/>
              <a:buChar char="ü"/>
              <a:tabLst>
                <a:tab pos="540385" algn="l"/>
              </a:tabLst>
            </a:pPr>
            <a:endParaRPr lang="ru-RU" sz="1500" dirty="0">
              <a:effectLst/>
              <a:ea typeface="Times New Roman" panose="02020603050405020304" pitchFamily="18" charset="0"/>
            </a:endParaRPr>
          </a:p>
          <a:p>
            <a:pPr indent="-285750" algn="just">
              <a:buFont typeface="Wingdings" panose="05000000000000000000" pitchFamily="2" charset="2"/>
              <a:buChar char="ü"/>
              <a:tabLst>
                <a:tab pos="540385" algn="l"/>
              </a:tabLst>
            </a:pPr>
            <a:endParaRPr lang="ru-RU" sz="1500" dirty="0">
              <a:effectLst/>
              <a:ea typeface="Times New Roman" panose="02020603050405020304" pitchFamily="18" charset="0"/>
            </a:endParaRPr>
          </a:p>
          <a:p>
            <a:pPr indent="-285750" algn="just">
              <a:buFont typeface="Wingdings" panose="05000000000000000000" pitchFamily="2" charset="2"/>
              <a:buChar char="ü"/>
              <a:tabLst>
                <a:tab pos="540385" algn="l"/>
              </a:tabLst>
            </a:pPr>
            <a:r>
              <a:rPr lang="ru-RU" sz="1400" dirty="0">
                <a:effectLst/>
                <a:ea typeface="Times New Roman" panose="02020603050405020304" pitchFamily="18" charset="0"/>
              </a:rPr>
              <a:t>формирование общей культуры личности детей, развитие их социальных, нравственных, эстетических, интеллектуальных, физических качеств, инициативности, самостоятельности и ответственности ребенка, формирование предпосылок учебной деятельности</a:t>
            </a:r>
          </a:p>
        </p:txBody>
      </p:sp>
      <p:sp>
        <p:nvSpPr>
          <p:cNvPr id="9" name="TextBox 8">
            <a:extLst>
              <a:ext uri="{FF2B5EF4-FFF2-40B4-BE49-F238E27FC236}">
                <a16:creationId xmlns:a16="http://schemas.microsoft.com/office/drawing/2014/main" id="{7BF78965-0791-4106-9365-E05EA1493D71}"/>
              </a:ext>
            </a:extLst>
          </p:cNvPr>
          <p:cNvSpPr txBox="1"/>
          <p:nvPr/>
        </p:nvSpPr>
        <p:spPr>
          <a:xfrm>
            <a:off x="4045275" y="1572195"/>
            <a:ext cx="4252561" cy="5047536"/>
          </a:xfrm>
          <a:prstGeom prst="rect">
            <a:avLst/>
          </a:prstGeom>
          <a:noFill/>
        </p:spPr>
        <p:txBody>
          <a:bodyPr wrap="square">
            <a:spAutoFit/>
          </a:bodyPr>
          <a:lstStyle/>
          <a:p>
            <a:pPr algn="just">
              <a:tabLst>
                <a:tab pos="630238" algn="r"/>
              </a:tabLst>
            </a:pPr>
            <a:r>
              <a:rPr lang="ru-RU" sz="1500" b="1" dirty="0">
                <a:ea typeface="Verdana" panose="020B0604030504040204" pitchFamily="34" charset="0"/>
              </a:rPr>
              <a:t>Задачи:</a:t>
            </a:r>
          </a:p>
          <a:p>
            <a:pPr algn="just">
              <a:tabLst>
                <a:tab pos="630238" algn="r"/>
              </a:tabLst>
            </a:pPr>
            <a:endParaRPr lang="ru-RU" sz="1400" b="1" dirty="0">
              <a:ea typeface="Verdana" panose="020B0604030504040204" pitchFamily="34" charset="0"/>
            </a:endParaRPr>
          </a:p>
          <a:p>
            <a:pPr algn="just">
              <a:tabLst>
                <a:tab pos="630238" algn="r"/>
              </a:tabLst>
            </a:pPr>
            <a:endParaRPr lang="ru-RU" sz="1400" b="1" dirty="0">
              <a:ea typeface="Verdana" panose="020B0604030504040204" pitchFamily="34" charset="0"/>
            </a:endParaRPr>
          </a:p>
          <a:p>
            <a:pPr marL="285750" marR="12700" indent="-285750" algn="just">
              <a:buFont typeface="Wingdings" panose="05000000000000000000" pitchFamily="2" charset="2"/>
              <a:buChar char="ü"/>
              <a:tabLst>
                <a:tab pos="365125" algn="l"/>
                <a:tab pos="449263" algn="l"/>
              </a:tabLst>
            </a:pPr>
            <a:r>
              <a:rPr lang="ru-RU" sz="1400" dirty="0">
                <a:effectLst/>
                <a:ea typeface="Times New Roman" panose="02020603050405020304" pitchFamily="18" charset="0"/>
              </a:rPr>
              <a:t>приобщение детей (в соответствии с возрастными особенностями) к базовым ценностям российского народа - жизнь, достоинство, права и свободы человека, патриотизм, гражданственность, высокие нравственные идеалы, крепкая семья, созидательный труд, приоритет духовного над материальным, гуманизм, милосердие, справедливость, коллективизм, взаимопомощь и взаимоуважение, историческая память и преемственность поколений, единство народов России; создание условий для формирования ценностного отношения к окружающему миру, становления опыта действий и поступков на основе осмысления ценностей</a:t>
            </a:r>
          </a:p>
          <a:p>
            <a:pPr marL="285750" marR="12700" indent="-285750" algn="just">
              <a:buFont typeface="Wingdings" panose="05000000000000000000" pitchFamily="2" charset="2"/>
              <a:buChar char="ü"/>
              <a:tabLst>
                <a:tab pos="365125" algn="l"/>
                <a:tab pos="449263" algn="l"/>
              </a:tabLst>
            </a:pPr>
            <a:r>
              <a:rPr lang="ru-RU" sz="1400" dirty="0">
                <a:effectLst/>
                <a:ea typeface="Times New Roman" panose="02020603050405020304" pitchFamily="18" charset="0"/>
              </a:rPr>
              <a:t>обеспечение развития физических, личностных, нравственных качеств и основ патриотизма, интеллектуальных и художественно-творческих способностей ребёнка, его инициативности, самостоятельности и ответственности</a:t>
            </a:r>
          </a:p>
        </p:txBody>
      </p:sp>
    </p:spTree>
    <p:extLst>
      <p:ext uri="{BB962C8B-B14F-4D97-AF65-F5344CB8AC3E}">
        <p14:creationId xmlns:p14="http://schemas.microsoft.com/office/powerpoint/2010/main" val="19969135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3">
            <a:extLst>
              <a:ext uri="{FF2B5EF4-FFF2-40B4-BE49-F238E27FC236}">
                <a16:creationId xmlns:a16="http://schemas.microsoft.com/office/drawing/2014/main" id="{3500131D-10E3-4439-B027-BEB3BE337F77}"/>
              </a:ext>
            </a:extLst>
          </p:cNvPr>
          <p:cNvSpPr txBox="1">
            <a:spLocks/>
          </p:cNvSpPr>
          <p:nvPr/>
        </p:nvSpPr>
        <p:spPr bwMode="auto">
          <a:xfrm>
            <a:off x="457200" y="774984"/>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ПООП и ФОП: сходство и различие</a:t>
            </a:r>
          </a:p>
        </p:txBody>
      </p:sp>
      <p:cxnSp>
        <p:nvCxnSpPr>
          <p:cNvPr id="11" name="Прямая соединительная линия 10">
            <a:extLst>
              <a:ext uri="{FF2B5EF4-FFF2-40B4-BE49-F238E27FC236}">
                <a16:creationId xmlns:a16="http://schemas.microsoft.com/office/drawing/2014/main" id="{125843EF-AD25-4DAE-861E-5969CB5E0CD1}"/>
              </a:ext>
            </a:extLst>
          </p:cNvPr>
          <p:cNvCxnSpPr/>
          <p:nvPr/>
        </p:nvCxnSpPr>
        <p:spPr>
          <a:xfrm>
            <a:off x="3899204" y="1572195"/>
            <a:ext cx="0" cy="4844955"/>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7" name="TextBox 6">
            <a:extLst>
              <a:ext uri="{FF2B5EF4-FFF2-40B4-BE49-F238E27FC236}">
                <a16:creationId xmlns:a16="http://schemas.microsoft.com/office/drawing/2014/main" id="{2DC55DF9-279A-4DF1-ABA6-C5B36CCD45B5}"/>
              </a:ext>
            </a:extLst>
          </p:cNvPr>
          <p:cNvSpPr txBox="1"/>
          <p:nvPr/>
        </p:nvSpPr>
        <p:spPr>
          <a:xfrm>
            <a:off x="276668" y="1572195"/>
            <a:ext cx="3476466" cy="3785652"/>
          </a:xfrm>
          <a:prstGeom prst="rect">
            <a:avLst/>
          </a:prstGeom>
          <a:noFill/>
        </p:spPr>
        <p:txBody>
          <a:bodyPr wrap="square">
            <a:spAutoFit/>
          </a:bodyPr>
          <a:lstStyle/>
          <a:p>
            <a:pPr algn="just">
              <a:tabLst>
                <a:tab pos="540385" algn="l"/>
              </a:tabLst>
            </a:pPr>
            <a:r>
              <a:rPr lang="ru-RU" sz="1500" b="1" dirty="0">
                <a:effectLst/>
                <a:ea typeface="Times New Roman" panose="02020603050405020304" pitchFamily="18" charset="0"/>
              </a:rPr>
              <a:t>Задачи:</a:t>
            </a:r>
          </a:p>
          <a:p>
            <a:pPr indent="-285750" algn="just">
              <a:buFont typeface="Wingdings" panose="05000000000000000000" pitchFamily="2" charset="2"/>
              <a:buChar char="ü"/>
              <a:tabLst>
                <a:tab pos="540385" algn="l"/>
              </a:tabLst>
            </a:pPr>
            <a:endParaRPr lang="ru-RU" sz="1500" dirty="0">
              <a:effectLst/>
              <a:ea typeface="Times New Roman" panose="02020603050405020304" pitchFamily="18" charset="0"/>
            </a:endParaRPr>
          </a:p>
          <a:p>
            <a:pPr indent="-285750" algn="just">
              <a:buFont typeface="Wingdings" panose="05000000000000000000" pitchFamily="2" charset="2"/>
              <a:buChar char="ü"/>
              <a:tabLst>
                <a:tab pos="540385" algn="l"/>
              </a:tabLst>
            </a:pPr>
            <a:endParaRPr lang="ru-RU" sz="1500" dirty="0">
              <a:effectLst/>
              <a:ea typeface="Times New Roman" panose="02020603050405020304" pitchFamily="18" charset="0"/>
            </a:endParaRPr>
          </a:p>
          <a:p>
            <a:pPr indent="-285750" algn="just">
              <a:buFont typeface="Wingdings" panose="05000000000000000000" pitchFamily="2" charset="2"/>
              <a:buChar char="ü"/>
              <a:tabLst>
                <a:tab pos="540385" algn="l"/>
              </a:tabLst>
            </a:pPr>
            <a:r>
              <a:rPr lang="ru-RU" sz="1500" dirty="0">
                <a:effectLst/>
                <a:ea typeface="Times New Roman" panose="02020603050405020304" pitchFamily="18" charset="0"/>
              </a:rPr>
              <a:t>охрана и укрепление физического и психического здоровья детей, в том числе их эмоционального благополучия</a:t>
            </a:r>
          </a:p>
          <a:p>
            <a:pPr indent="-285750" algn="just">
              <a:buFont typeface="Wingdings" panose="05000000000000000000" pitchFamily="2" charset="2"/>
              <a:buChar char="ü"/>
              <a:tabLst>
                <a:tab pos="540385" algn="l"/>
              </a:tabLst>
            </a:pPr>
            <a:r>
              <a:rPr lang="ru-RU" sz="1500" dirty="0">
                <a:effectLst/>
                <a:ea typeface="Times New Roman" panose="02020603050405020304" pitchFamily="18" charset="0"/>
              </a:rPr>
              <a:t>обеспечение психолого-педагогической поддержки семьи и повышение компетентности родителей (законных представителей) в вопросах развития и образования, охраны и укрепления здоровья детей</a:t>
            </a:r>
          </a:p>
          <a:p>
            <a:pPr indent="-285750" algn="just">
              <a:buFont typeface="Wingdings" panose="05000000000000000000" pitchFamily="2" charset="2"/>
              <a:buChar char="ü"/>
              <a:tabLst>
                <a:tab pos="540385" algn="l"/>
              </a:tabLst>
            </a:pPr>
            <a:r>
              <a:rPr lang="ru-RU" sz="1500" dirty="0">
                <a:effectLst/>
                <a:ea typeface="Times New Roman" panose="02020603050405020304" pitchFamily="18" charset="0"/>
              </a:rPr>
              <a:t>обеспечение преемственности целей, задач и содержания дошкольного общего и начального общего образования</a:t>
            </a:r>
          </a:p>
        </p:txBody>
      </p:sp>
      <p:sp>
        <p:nvSpPr>
          <p:cNvPr id="9" name="TextBox 8">
            <a:extLst>
              <a:ext uri="{FF2B5EF4-FFF2-40B4-BE49-F238E27FC236}">
                <a16:creationId xmlns:a16="http://schemas.microsoft.com/office/drawing/2014/main" id="{7BF78965-0791-4106-9365-E05EA1493D71}"/>
              </a:ext>
            </a:extLst>
          </p:cNvPr>
          <p:cNvSpPr txBox="1"/>
          <p:nvPr/>
        </p:nvSpPr>
        <p:spPr>
          <a:xfrm>
            <a:off x="4045275" y="1572195"/>
            <a:ext cx="4252561" cy="3554819"/>
          </a:xfrm>
          <a:prstGeom prst="rect">
            <a:avLst/>
          </a:prstGeom>
          <a:noFill/>
        </p:spPr>
        <p:txBody>
          <a:bodyPr wrap="square">
            <a:spAutoFit/>
          </a:bodyPr>
          <a:lstStyle/>
          <a:p>
            <a:pPr algn="just">
              <a:tabLst>
                <a:tab pos="630238" algn="r"/>
              </a:tabLst>
            </a:pPr>
            <a:r>
              <a:rPr lang="ru-RU" sz="1500" b="1" dirty="0">
                <a:ea typeface="Verdana" panose="020B0604030504040204" pitchFamily="34" charset="0"/>
              </a:rPr>
              <a:t>Задачи:</a:t>
            </a:r>
          </a:p>
          <a:p>
            <a:pPr algn="just">
              <a:tabLst>
                <a:tab pos="630238" algn="r"/>
              </a:tabLst>
            </a:pPr>
            <a:endParaRPr lang="ru-RU" sz="1500" b="1" dirty="0">
              <a:ea typeface="Verdana" panose="020B0604030504040204" pitchFamily="34" charset="0"/>
            </a:endParaRPr>
          </a:p>
          <a:p>
            <a:pPr algn="just">
              <a:tabLst>
                <a:tab pos="630238" algn="r"/>
              </a:tabLst>
            </a:pPr>
            <a:endParaRPr lang="ru-RU" sz="1500" b="1" dirty="0">
              <a:ea typeface="Verdana" panose="020B0604030504040204" pitchFamily="34" charset="0"/>
            </a:endParaRPr>
          </a:p>
          <a:p>
            <a:pPr marL="285750" marR="12700" indent="-285750" algn="just">
              <a:buFont typeface="Wingdings" panose="05000000000000000000" pitchFamily="2" charset="2"/>
              <a:buChar char="ü"/>
              <a:tabLst>
                <a:tab pos="365125" algn="l"/>
                <a:tab pos="449263" algn="l"/>
              </a:tabLst>
            </a:pPr>
            <a:r>
              <a:rPr lang="ru-RU" sz="1500" dirty="0">
                <a:effectLst/>
                <a:ea typeface="Times New Roman" panose="02020603050405020304" pitchFamily="18" charset="0"/>
              </a:rPr>
              <a:t>охрана и укрепление физического и психического здоровья детей, в том числе их эмоционального благополучия</a:t>
            </a:r>
          </a:p>
          <a:p>
            <a:pPr marL="285750" marR="12700" indent="-285750" algn="just">
              <a:buFont typeface="Wingdings" panose="05000000000000000000" pitchFamily="2" charset="2"/>
              <a:buChar char="ü"/>
              <a:tabLst>
                <a:tab pos="365125" algn="l"/>
                <a:tab pos="449263" algn="l"/>
              </a:tabLst>
            </a:pPr>
            <a:r>
              <a:rPr lang="ru-RU" sz="1500" dirty="0">
                <a:effectLst/>
                <a:ea typeface="Times New Roman" panose="02020603050405020304" pitchFamily="18" charset="0"/>
              </a:rPr>
              <a:t>обеспечение психолого-педагогической поддержки семьи и повышение компетентности родителей (законных представителей) в вопросах развития и образования, охраны и укрепления здоровья детей</a:t>
            </a:r>
          </a:p>
          <a:p>
            <a:pPr marL="285750" marR="12700" indent="-285750" algn="just">
              <a:buFont typeface="Wingdings" panose="05000000000000000000" pitchFamily="2" charset="2"/>
              <a:buChar char="ü"/>
              <a:tabLst>
                <a:tab pos="365125" algn="l"/>
                <a:tab pos="449263" algn="l"/>
              </a:tabLst>
            </a:pPr>
            <a:r>
              <a:rPr lang="ru-RU" sz="1500" dirty="0">
                <a:effectLst/>
                <a:ea typeface="Times New Roman" panose="02020603050405020304" pitchFamily="18" charset="0"/>
              </a:rPr>
              <a:t>обеспечение преемственности целей, задач и содержания дошкольного общего и начального общего образования</a:t>
            </a:r>
          </a:p>
        </p:txBody>
      </p:sp>
    </p:spTree>
    <p:extLst>
      <p:ext uri="{BB962C8B-B14F-4D97-AF65-F5344CB8AC3E}">
        <p14:creationId xmlns:p14="http://schemas.microsoft.com/office/powerpoint/2010/main" val="2499299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Місце для вмісту 2">
            <a:extLst>
              <a:ext uri="{FF2B5EF4-FFF2-40B4-BE49-F238E27FC236}">
                <a16:creationId xmlns:a16="http://schemas.microsoft.com/office/drawing/2014/main" id="{AE017649-C8D0-4EC4-83DC-F309CAA24E20}"/>
              </a:ext>
            </a:extLst>
          </p:cNvPr>
          <p:cNvSpPr txBox="1">
            <a:spLocks/>
          </p:cNvSpPr>
          <p:nvPr/>
        </p:nvSpPr>
        <p:spPr bwMode="auto">
          <a:xfrm>
            <a:off x="327546" y="1374419"/>
            <a:ext cx="7888406" cy="432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 eaLnBrk="1" hangingPunct="1"/>
            <a:r>
              <a:rPr lang="ru-RU" altLang="ru-RU" sz="2000" b="1" dirty="0">
                <a:solidFill>
                  <a:srgbClr val="FF0000"/>
                </a:solidFill>
              </a:rPr>
              <a:t>Федеральный закон от 24 сентября 2022 г. № 371-ФЗ «О внесении изменений в Федеральный закон </a:t>
            </a:r>
          </a:p>
          <a:p>
            <a:pPr algn="just" eaLnBrk="1" hangingPunct="1"/>
            <a:r>
              <a:rPr lang="ru-RU" altLang="ru-RU" sz="2000" b="1" dirty="0">
                <a:solidFill>
                  <a:srgbClr val="FF0000"/>
                </a:solidFill>
              </a:rPr>
              <a:t>«Об образовании в Российской Федерации» </a:t>
            </a:r>
          </a:p>
          <a:p>
            <a:pPr algn="just" eaLnBrk="1" hangingPunct="1"/>
            <a:r>
              <a:rPr lang="ru-RU" altLang="ru-RU" sz="2000" b="1" dirty="0">
                <a:solidFill>
                  <a:srgbClr val="FF0000"/>
                </a:solidFill>
              </a:rPr>
              <a:t>и статью 1 Федерального закона «Об обязательных требованиях в Российской Федерации»</a:t>
            </a:r>
          </a:p>
          <a:p>
            <a:pPr algn="ctr" eaLnBrk="1" hangingPunct="1"/>
            <a:endParaRPr lang="ru-RU" altLang="ru-RU" sz="2000" b="1" dirty="0"/>
          </a:p>
          <a:p>
            <a:pPr algn="just" eaLnBrk="1" hangingPunct="1"/>
            <a:r>
              <a:rPr lang="ru-RU" altLang="ru-RU" sz="2000" b="1" dirty="0"/>
              <a:t>Статья 2</a:t>
            </a:r>
          </a:p>
          <a:p>
            <a:pPr algn="just" eaLnBrk="1" hangingPunct="1"/>
            <a:r>
              <a:rPr lang="ru-RU" altLang="ru-RU" sz="2000" dirty="0"/>
              <a:t>10.1) Федеральная основная общеобразовательная программа – учебно-методическая документация (федеральный учебный план, федеральный календарный учебный график, федеральные рабочие программы учебных предметов, курсов, дисциплин (модулей), иных компонентов, федеральная рабочая программа воспитания, федеральный календарный план воспитательной работы), определяющая единые для Российской Федерации базовые объем и содержание образования определенного уровня и (или) определенной направленности, планируемые результаты освоения образовательной программы</a:t>
            </a:r>
          </a:p>
          <a:p>
            <a:pPr eaLnBrk="1" hangingPunct="1"/>
            <a:endParaRPr lang="ru-RU" altLang="ru-RU" sz="2000" b="1" dirty="0"/>
          </a:p>
          <a:p>
            <a:pPr algn="ctr" eaLnBrk="1" hangingPunct="1">
              <a:spcBef>
                <a:spcPct val="20000"/>
              </a:spcBef>
              <a:buFont typeface="Arial" panose="020B0604020202020204" pitchFamily="34" charset="0"/>
              <a:buNone/>
            </a:pPr>
            <a:endParaRPr lang="ru-RU" altLang="ru-RU" sz="2000" dirty="0">
              <a:solidFill>
                <a:srgbClr val="898989"/>
              </a:solidFill>
            </a:endParaRPr>
          </a:p>
        </p:txBody>
      </p:sp>
      <p:sp>
        <p:nvSpPr>
          <p:cNvPr id="4" name="Заголовок 1">
            <a:extLst>
              <a:ext uri="{FF2B5EF4-FFF2-40B4-BE49-F238E27FC236}">
                <a16:creationId xmlns:a16="http://schemas.microsoft.com/office/drawing/2014/main" id="{3947AD64-43D4-429F-A4C6-122AB04ACAB9}"/>
              </a:ext>
            </a:extLst>
          </p:cNvPr>
          <p:cNvSpPr txBox="1">
            <a:spLocks/>
          </p:cNvSpPr>
          <p:nvPr/>
        </p:nvSpPr>
        <p:spPr>
          <a:xfrm>
            <a:off x="-89858" y="571564"/>
            <a:ext cx="9601200" cy="63176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3000" b="1" dirty="0">
                <a:effectLst>
                  <a:outerShdw blurRad="38100" dist="38100" dir="2700000" algn="tl">
                    <a:srgbClr val="000000">
                      <a:alpha val="43137"/>
                    </a:srgbClr>
                  </a:outerShdw>
                </a:effectLst>
              </a:rPr>
              <a:t>Содержание дошкольного образования</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Заголовок 3">
            <a:extLst>
              <a:ext uri="{FF2B5EF4-FFF2-40B4-BE49-F238E27FC236}">
                <a16:creationId xmlns:a16="http://schemas.microsoft.com/office/drawing/2014/main" id="{B45E0C25-EDD2-4384-80AA-E753119DDF4C}"/>
              </a:ext>
            </a:extLst>
          </p:cNvPr>
          <p:cNvSpPr txBox="1">
            <a:spLocks/>
          </p:cNvSpPr>
          <p:nvPr/>
        </p:nvSpPr>
        <p:spPr bwMode="auto">
          <a:xfrm>
            <a:off x="457200" y="706745"/>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ru-RU" altLang="ru-RU" sz="2900" b="1" dirty="0">
                <a:effectLst>
                  <a:outerShdw blurRad="38100" dist="38100" dir="2700000" algn="tl">
                    <a:srgbClr val="000000">
                      <a:alpha val="43137"/>
                    </a:srgbClr>
                  </a:outerShdw>
                </a:effectLst>
              </a:rPr>
              <a:t>Планируемые результаты ФОП</a:t>
            </a:r>
          </a:p>
        </p:txBody>
      </p:sp>
      <p:sp>
        <p:nvSpPr>
          <p:cNvPr id="28675" name="Місце для вмісту 2">
            <a:extLst>
              <a:ext uri="{FF2B5EF4-FFF2-40B4-BE49-F238E27FC236}">
                <a16:creationId xmlns:a16="http://schemas.microsoft.com/office/drawing/2014/main" id="{DEDA781F-3FE4-4564-8654-2A38D5FFEA69}"/>
              </a:ext>
            </a:extLst>
          </p:cNvPr>
          <p:cNvSpPr txBox="1">
            <a:spLocks/>
          </p:cNvSpPr>
          <p:nvPr/>
        </p:nvSpPr>
        <p:spPr bwMode="auto">
          <a:xfrm>
            <a:off x="300251" y="1624084"/>
            <a:ext cx="7847462" cy="4373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
              <a:spcAft>
                <a:spcPts val="1200"/>
              </a:spcAft>
              <a:tabLst>
                <a:tab pos="630238" algn="r"/>
              </a:tabLst>
            </a:pPr>
            <a:r>
              <a:rPr lang="ru-RU" sz="2000" b="1" dirty="0">
                <a:solidFill>
                  <a:srgbClr val="000000"/>
                </a:solidFill>
                <a:effectLst/>
                <a:ea typeface="Courier New" panose="02070309020205020404" pitchFamily="49" charset="0"/>
              </a:rPr>
              <a:t>Планируемые результаты – возрастные характеристики возможных достижений ребёнка дошкольного возраста на разных возрастных этапах и к завершению дошкольного образования</a:t>
            </a:r>
            <a:endParaRPr lang="ru-RU" sz="2000" b="1" dirty="0">
              <a:ea typeface="Verdana" panose="020B0604030504040204" pitchFamily="34" charset="0"/>
            </a:endParaRPr>
          </a:p>
          <a:p>
            <a:pPr algn="just"/>
            <a:r>
              <a:rPr lang="ru-RU" sz="2000" b="1" dirty="0">
                <a:solidFill>
                  <a:srgbClr val="000000"/>
                </a:solidFill>
                <a:effectLst/>
                <a:ea typeface="Courier New" panose="02070309020205020404" pitchFamily="49" charset="0"/>
              </a:rPr>
              <a:t>Степень выраженности возрастных характеристик возможных достижений может различаться у детей одного возраста по причине высокой индивидуализации их психического развития и разных стартовых условий освоения образовательной программы. Обозначенные различия не должны быть констатированы как трудности ребёнка в освоении образовательной программы ДОО</a:t>
            </a:r>
          </a:p>
          <a:p>
            <a:pPr algn="just"/>
            <a:endParaRPr lang="ru-RU" sz="2000" b="1" dirty="0">
              <a:solidFill>
                <a:srgbClr val="000000"/>
              </a:solidFill>
              <a:effectLst/>
              <a:ea typeface="Courier New" panose="02070309020205020404" pitchFamily="49" charset="0"/>
            </a:endParaRPr>
          </a:p>
          <a:p>
            <a:pPr algn="just"/>
            <a:r>
              <a:rPr lang="ru-RU" sz="2000" b="1" dirty="0">
                <a:solidFill>
                  <a:srgbClr val="000000"/>
                </a:solidFill>
                <a:effectLst/>
                <a:ea typeface="Courier New" panose="02070309020205020404" pitchFamily="49" charset="0"/>
              </a:rPr>
              <a:t>Планируемые результаты освоения основной образовательной программы ДО заданы как целевые ориентиры ДО и представляют собой социально-нормативные возрастные характеристики возможных достижений ребёнка на разных этапах дошкольного детства</a:t>
            </a:r>
            <a:endParaRPr lang="ru-RU" sz="2000" b="1" dirty="0"/>
          </a:p>
          <a:p>
            <a:pPr algn="just"/>
            <a:endParaRPr lang="ru-RU" sz="2000" b="1" dirty="0"/>
          </a:p>
          <a:p>
            <a:pPr algn="just" eaLnBrk="1" hangingPunct="1">
              <a:spcBef>
                <a:spcPct val="20000"/>
              </a:spcBef>
              <a:buFont typeface="Arial" panose="020B0604020202020204" pitchFamily="34" charset="0"/>
              <a:buNone/>
            </a:pPr>
            <a:endParaRPr lang="ru-RU" altLang="ru-RU" sz="2000" dirty="0"/>
          </a:p>
          <a:p>
            <a:pPr algn="just" eaLnBrk="1" hangingPunct="1">
              <a:spcBef>
                <a:spcPct val="20000"/>
              </a:spcBef>
              <a:buFont typeface="Arial" panose="020B0604020202020204" pitchFamily="34" charset="0"/>
              <a:buNone/>
            </a:pPr>
            <a:endParaRPr lang="ru-RU" altLang="ru-RU" sz="2000" dirty="0"/>
          </a:p>
          <a:p>
            <a:pPr algn="just" eaLnBrk="1" hangingPunct="1">
              <a:spcBef>
                <a:spcPct val="20000"/>
              </a:spcBef>
              <a:buFont typeface="Arial" panose="020B0604020202020204" pitchFamily="34" charset="0"/>
              <a:buNone/>
            </a:pPr>
            <a:endParaRPr lang="ru-RU" altLang="ru-RU" sz="1200" dirty="0">
              <a:solidFill>
                <a:srgbClr val="FF0000"/>
              </a:solidFill>
            </a:endParaRPr>
          </a:p>
          <a:p>
            <a:pPr algn="just" eaLnBrk="1" hangingPunct="1">
              <a:spcBef>
                <a:spcPct val="20000"/>
              </a:spcBef>
              <a:buFont typeface="Arial" panose="020B0604020202020204" pitchFamily="34" charset="0"/>
              <a:buNone/>
            </a:pPr>
            <a:endParaRPr lang="ru-RU" altLang="ru-RU" sz="2000" dirty="0">
              <a:solidFill>
                <a:srgbClr val="898989"/>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Заголовок 3">
            <a:extLst>
              <a:ext uri="{FF2B5EF4-FFF2-40B4-BE49-F238E27FC236}">
                <a16:creationId xmlns:a16="http://schemas.microsoft.com/office/drawing/2014/main" id="{B45E0C25-EDD2-4384-80AA-E753119DDF4C}"/>
              </a:ext>
            </a:extLst>
          </p:cNvPr>
          <p:cNvSpPr txBox="1">
            <a:spLocks/>
          </p:cNvSpPr>
          <p:nvPr/>
        </p:nvSpPr>
        <p:spPr bwMode="auto">
          <a:xfrm>
            <a:off x="457200" y="843223"/>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ru-RU" altLang="ru-RU" sz="2900" b="1" dirty="0">
                <a:effectLst>
                  <a:outerShdw blurRad="38100" dist="38100" dir="2700000" algn="tl">
                    <a:srgbClr val="000000">
                      <a:alpha val="43137"/>
                    </a:srgbClr>
                  </a:outerShdw>
                </a:effectLst>
              </a:rPr>
              <a:t>Педагогическая диагностика достижения планируемых результатов ФОП</a:t>
            </a:r>
          </a:p>
        </p:txBody>
      </p:sp>
      <p:sp>
        <p:nvSpPr>
          <p:cNvPr id="28675" name="Місце для вмісту 2">
            <a:extLst>
              <a:ext uri="{FF2B5EF4-FFF2-40B4-BE49-F238E27FC236}">
                <a16:creationId xmlns:a16="http://schemas.microsoft.com/office/drawing/2014/main" id="{DEDA781F-3FE4-4564-8654-2A38D5FFEA69}"/>
              </a:ext>
            </a:extLst>
          </p:cNvPr>
          <p:cNvSpPr txBox="1">
            <a:spLocks/>
          </p:cNvSpPr>
          <p:nvPr/>
        </p:nvSpPr>
        <p:spPr bwMode="auto">
          <a:xfrm>
            <a:off x="294896" y="1851025"/>
            <a:ext cx="7874758" cy="432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
              <a:spcAft>
                <a:spcPts val="1200"/>
              </a:spcAft>
              <a:tabLst>
                <a:tab pos="630238" algn="r"/>
              </a:tabLst>
            </a:pPr>
            <a:r>
              <a:rPr lang="ru-RU" sz="2000" b="1" dirty="0">
                <a:solidFill>
                  <a:srgbClr val="000000"/>
                </a:solidFill>
                <a:effectLst/>
                <a:ea typeface="Courier New" panose="02070309020205020404" pitchFamily="49" charset="0"/>
              </a:rPr>
              <a:t>Педагогическая диагностика достижений планируемых результатов направлена на изучение деятельностных умений ребёнка, его интересов, предпочтений, склонностей, личностных особенностей, способов взаимодействия со взрослыми и сверстниками. Она позволяет выявлять особенности и динамику развития ребёнка, составлять на основе полученных данных индивидуальные образовательные маршруты освоения образовательной программы, своевременно вносить изменения в планирование, содержание и организацию образовательной деятельности</a:t>
            </a:r>
          </a:p>
          <a:p>
            <a:pPr algn="just">
              <a:spcAft>
                <a:spcPts val="1200"/>
              </a:spcAft>
              <a:tabLst>
                <a:tab pos="630238" algn="r"/>
              </a:tabLst>
            </a:pPr>
            <a:endParaRPr lang="ru-RU" sz="2000" b="1" dirty="0">
              <a:ea typeface="Verdana" panose="020B0604030504040204" pitchFamily="34" charset="0"/>
            </a:endParaRPr>
          </a:p>
          <a:p>
            <a:pPr algn="just">
              <a:spcAft>
                <a:spcPts val="1200"/>
              </a:spcAft>
              <a:tabLst>
                <a:tab pos="630238" algn="r"/>
              </a:tabLst>
            </a:pPr>
            <a:r>
              <a:rPr lang="ru-RU" sz="2000" b="1" dirty="0">
                <a:solidFill>
                  <a:srgbClr val="000000"/>
                </a:solidFill>
                <a:effectLst/>
                <a:ea typeface="Courier New" panose="02070309020205020404" pitchFamily="49" charset="0"/>
              </a:rPr>
              <a:t>Педагогическая диагностика направлена на оценку индивидуального развития детей дошкольного возраста, на основе которой определяется эффективность педагогических действий и осуществляется их дальнейшее планирование</a:t>
            </a:r>
            <a:endParaRPr lang="ru-RU" sz="2000" b="1" dirty="0"/>
          </a:p>
          <a:p>
            <a:pPr algn="just">
              <a:spcAft>
                <a:spcPts val="1200"/>
              </a:spcAft>
              <a:tabLst>
                <a:tab pos="630238" algn="r"/>
              </a:tabLst>
            </a:pPr>
            <a:endParaRPr lang="ru-RU" sz="2000" b="1" dirty="0">
              <a:ea typeface="Verdana" panose="020B0604030504040204" pitchFamily="34" charset="0"/>
            </a:endParaRPr>
          </a:p>
        </p:txBody>
      </p:sp>
    </p:spTree>
    <p:extLst>
      <p:ext uri="{BB962C8B-B14F-4D97-AF65-F5344CB8AC3E}">
        <p14:creationId xmlns:p14="http://schemas.microsoft.com/office/powerpoint/2010/main" val="42928240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Заголовок 3">
            <a:extLst>
              <a:ext uri="{FF2B5EF4-FFF2-40B4-BE49-F238E27FC236}">
                <a16:creationId xmlns:a16="http://schemas.microsoft.com/office/drawing/2014/main" id="{B45E0C25-EDD2-4384-80AA-E753119DDF4C}"/>
              </a:ext>
            </a:extLst>
          </p:cNvPr>
          <p:cNvSpPr txBox="1">
            <a:spLocks/>
          </p:cNvSpPr>
          <p:nvPr/>
        </p:nvSpPr>
        <p:spPr bwMode="auto">
          <a:xfrm>
            <a:off x="457200" y="843223"/>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r>
              <a:rPr lang="ru-RU" altLang="ru-RU" sz="2900" b="1" dirty="0">
                <a:effectLst>
                  <a:outerShdw blurRad="38100" dist="38100" dir="2700000" algn="tl">
                    <a:srgbClr val="000000">
                      <a:alpha val="43137"/>
                    </a:srgbClr>
                  </a:outerShdw>
                </a:effectLst>
              </a:rPr>
              <a:t>Педагогическая диагностика достижения планируемых результатов ФОП</a:t>
            </a:r>
          </a:p>
        </p:txBody>
      </p:sp>
      <p:sp>
        <p:nvSpPr>
          <p:cNvPr id="28675" name="Місце для вмісту 2">
            <a:extLst>
              <a:ext uri="{FF2B5EF4-FFF2-40B4-BE49-F238E27FC236}">
                <a16:creationId xmlns:a16="http://schemas.microsoft.com/office/drawing/2014/main" id="{DEDA781F-3FE4-4564-8654-2A38D5FFEA69}"/>
              </a:ext>
            </a:extLst>
          </p:cNvPr>
          <p:cNvSpPr txBox="1">
            <a:spLocks/>
          </p:cNvSpPr>
          <p:nvPr/>
        </p:nvSpPr>
        <p:spPr bwMode="auto">
          <a:xfrm>
            <a:off x="294896" y="1851025"/>
            <a:ext cx="7874758" cy="432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0" marR="12700" lvl="1" algn="just">
              <a:spcAft>
                <a:spcPts val="1200"/>
              </a:spcAft>
              <a:buClr>
                <a:srgbClr val="000000"/>
              </a:buClr>
              <a:buSzPts val="1400"/>
              <a:tabLst>
                <a:tab pos="854075" algn="l"/>
              </a:tabLst>
            </a:pPr>
            <a:r>
              <a:rPr lang="ru-RU" sz="2000" b="1" u="none" strike="noStrike" spc="0" dirty="0">
                <a:effectLst/>
                <a:ea typeface="Times New Roman" panose="02020603050405020304" pitchFamily="18" charset="0"/>
                <a:cs typeface="Times New Roman" panose="02020603050405020304" pitchFamily="18" charset="0"/>
              </a:rPr>
              <a:t>Результаты педагогической диагностики (мониторинга) могут использоваться исключительно для решения следующих образовательных задач:</a:t>
            </a:r>
          </a:p>
          <a:p>
            <a:pPr marR="12700" lvl="0" algn="just">
              <a:spcAft>
                <a:spcPts val="1200"/>
              </a:spcAft>
              <a:buClr>
                <a:srgbClr val="000000"/>
              </a:buClr>
              <a:buSzPts val="1400"/>
              <a:tabLst>
                <a:tab pos="655955" algn="l"/>
              </a:tabLst>
            </a:pPr>
            <a:r>
              <a:rPr lang="ru-RU" sz="2000" b="1" u="none" strike="noStrike" spc="0" dirty="0">
                <a:effectLst/>
                <a:ea typeface="Times New Roman" panose="02020603050405020304" pitchFamily="18" charset="0"/>
                <a:cs typeface="Times New Roman" panose="02020603050405020304" pitchFamily="18" charset="0"/>
              </a:rPr>
              <a:t>1) индивидуализации образования (в том числе поддержки ребёнка, построения его образовательной траектории или профессиональной коррекции особенностей его развития)</a:t>
            </a:r>
          </a:p>
          <a:p>
            <a:pPr algn="just">
              <a:spcAft>
                <a:spcPts val="1200"/>
              </a:spcAft>
            </a:pPr>
            <a:r>
              <a:rPr lang="ru-RU" sz="2000" b="1" dirty="0">
                <a:solidFill>
                  <a:srgbClr val="000000"/>
                </a:solidFill>
                <a:effectLst/>
                <a:ea typeface="Courier New" panose="02070309020205020404" pitchFamily="49" charset="0"/>
              </a:rPr>
              <a:t>2) оптимизации работы с группой детей</a:t>
            </a:r>
            <a:endParaRPr lang="ru-RU" sz="2000" b="1" dirty="0">
              <a:ea typeface="Verdana" panose="020B0604030504040204" pitchFamily="34" charset="0"/>
            </a:endParaRPr>
          </a:p>
          <a:p>
            <a:pPr algn="just">
              <a:spcAft>
                <a:spcPts val="1200"/>
              </a:spcAft>
              <a:tabLst>
                <a:tab pos="630238" algn="r"/>
              </a:tabLst>
            </a:pPr>
            <a:endParaRPr lang="ru-RU" sz="2000" b="1" dirty="0">
              <a:ea typeface="Verdana" panose="020B0604030504040204" pitchFamily="34" charset="0"/>
            </a:endParaRPr>
          </a:p>
          <a:p>
            <a:pPr algn="just"/>
            <a:r>
              <a:rPr lang="ru-RU" sz="2000" b="1" dirty="0">
                <a:solidFill>
                  <a:srgbClr val="000000"/>
                </a:solidFill>
                <a:effectLst/>
                <a:ea typeface="Courier New" panose="02070309020205020404" pitchFamily="49" charset="0"/>
              </a:rPr>
              <a:t>Периодичность проведения педагогической диагностики определяется ДОО</a:t>
            </a:r>
          </a:p>
          <a:p>
            <a:pPr algn="just"/>
            <a:r>
              <a:rPr lang="ru-RU" sz="2000" b="1" dirty="0">
                <a:solidFill>
                  <a:srgbClr val="000000"/>
                </a:solidFill>
              </a:rPr>
              <a:t>Оптимальным является проведение на начальном этапе освоения ООП (стартовая диагностика) и на завершающем этапе освоения программы возрастной группой (финальная диагностика)</a:t>
            </a:r>
            <a:endParaRPr lang="ru-RU" sz="2000" b="1" dirty="0"/>
          </a:p>
          <a:p>
            <a:pPr algn="just">
              <a:spcAft>
                <a:spcPts val="1200"/>
              </a:spcAft>
              <a:tabLst>
                <a:tab pos="630238" algn="r"/>
              </a:tabLst>
            </a:pPr>
            <a:endParaRPr lang="ru-RU" sz="2000" b="1" dirty="0">
              <a:ea typeface="Verdana" panose="020B0604030504040204" pitchFamily="34" charset="0"/>
            </a:endParaRPr>
          </a:p>
        </p:txBody>
      </p:sp>
    </p:spTree>
    <p:extLst>
      <p:ext uri="{BB962C8B-B14F-4D97-AF65-F5344CB8AC3E}">
        <p14:creationId xmlns:p14="http://schemas.microsoft.com/office/powerpoint/2010/main" val="16037520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Заголовок 3">
            <a:extLst>
              <a:ext uri="{FF2B5EF4-FFF2-40B4-BE49-F238E27FC236}">
                <a16:creationId xmlns:a16="http://schemas.microsoft.com/office/drawing/2014/main" id="{53425B30-79E4-4314-B46E-937D9A9A5B2A}"/>
              </a:ext>
            </a:extLst>
          </p:cNvPr>
          <p:cNvSpPr txBox="1">
            <a:spLocks/>
          </p:cNvSpPr>
          <p:nvPr/>
        </p:nvSpPr>
        <p:spPr bwMode="auto">
          <a:xfrm>
            <a:off x="385762" y="701675"/>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Методы педагогической диагностики</a:t>
            </a:r>
          </a:p>
        </p:txBody>
      </p:sp>
      <p:sp>
        <p:nvSpPr>
          <p:cNvPr id="35843" name="Місце для вмісту 2">
            <a:extLst>
              <a:ext uri="{FF2B5EF4-FFF2-40B4-BE49-F238E27FC236}">
                <a16:creationId xmlns:a16="http://schemas.microsoft.com/office/drawing/2014/main" id="{B66741F6-3A15-4F40-B853-53A34C57C1EE}"/>
              </a:ext>
            </a:extLst>
          </p:cNvPr>
          <p:cNvSpPr txBox="1">
            <a:spLocks/>
          </p:cNvSpPr>
          <p:nvPr/>
        </p:nvSpPr>
        <p:spPr bwMode="auto">
          <a:xfrm>
            <a:off x="385762" y="2019869"/>
            <a:ext cx="7748304" cy="432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 eaLnBrk="1" hangingPunct="1">
              <a:spcBef>
                <a:spcPct val="20000"/>
              </a:spcBef>
              <a:buFont typeface="Arial" panose="020B0604020202020204" pitchFamily="34" charset="0"/>
              <a:buNone/>
            </a:pPr>
            <a:r>
              <a:rPr lang="ru-RU" altLang="ru-RU" sz="2000" b="1" dirty="0">
                <a:solidFill>
                  <a:srgbClr val="1C1C1C"/>
                </a:solidFill>
              </a:rPr>
              <a:t>Основа – </a:t>
            </a:r>
            <a:r>
              <a:rPr lang="ru-RU" altLang="ru-RU" sz="2000" b="1" dirty="0" err="1">
                <a:solidFill>
                  <a:srgbClr val="1C1C1C"/>
                </a:solidFill>
              </a:rPr>
              <a:t>малоформализованные</a:t>
            </a:r>
            <a:r>
              <a:rPr lang="ru-RU" altLang="ru-RU" sz="2000" b="1" dirty="0">
                <a:solidFill>
                  <a:srgbClr val="1C1C1C"/>
                </a:solidFill>
              </a:rPr>
              <a:t> методы:</a:t>
            </a:r>
          </a:p>
          <a:p>
            <a:pPr algn="just" eaLnBrk="1" hangingPunct="1">
              <a:spcBef>
                <a:spcPct val="20000"/>
              </a:spcBef>
              <a:buFont typeface="Arial" panose="020B0604020202020204" pitchFamily="34" charset="0"/>
              <a:buNone/>
            </a:pPr>
            <a:endParaRPr lang="ru-RU" altLang="ru-RU" sz="2000" b="1" dirty="0">
              <a:solidFill>
                <a:srgbClr val="1C1C1C"/>
              </a:solidFill>
            </a:endParaRPr>
          </a:p>
          <a:p>
            <a:pPr marL="342900" indent="-342900" algn="just" eaLnBrk="1" hangingPunct="1">
              <a:spcBef>
                <a:spcPct val="20000"/>
              </a:spcBef>
              <a:buFont typeface="Wingdings" panose="05000000000000000000" pitchFamily="2" charset="2"/>
              <a:buChar char="ü"/>
            </a:pPr>
            <a:r>
              <a:rPr lang="ru-RU" altLang="ru-RU" sz="2000" b="1" dirty="0">
                <a:solidFill>
                  <a:srgbClr val="1C1C1C"/>
                </a:solidFill>
              </a:rPr>
              <a:t>Педагогическое наблюдение за детской деятельностью (в том числе в специально созданных диагностических ситуациях)</a:t>
            </a:r>
          </a:p>
          <a:p>
            <a:pPr marL="342900" indent="-342900" algn="just" eaLnBrk="1" hangingPunct="1">
              <a:spcBef>
                <a:spcPct val="20000"/>
              </a:spcBef>
              <a:buFont typeface="Wingdings" panose="05000000000000000000" pitchFamily="2" charset="2"/>
              <a:buChar char="ü"/>
            </a:pPr>
            <a:r>
              <a:rPr lang="ru-RU" altLang="ru-RU" sz="2000" b="1" dirty="0">
                <a:solidFill>
                  <a:srgbClr val="1C1C1C"/>
                </a:solidFill>
              </a:rPr>
              <a:t>Беседы с детьми</a:t>
            </a:r>
          </a:p>
          <a:p>
            <a:pPr marL="342900" indent="-342900" algn="just" eaLnBrk="1" hangingPunct="1">
              <a:spcBef>
                <a:spcPct val="20000"/>
              </a:spcBef>
              <a:buFont typeface="Wingdings" panose="05000000000000000000" pitchFamily="2" charset="2"/>
              <a:buChar char="ü"/>
            </a:pPr>
            <a:r>
              <a:rPr lang="ru-RU" altLang="ru-RU" sz="2000" b="1" dirty="0">
                <a:solidFill>
                  <a:srgbClr val="1C1C1C"/>
                </a:solidFill>
              </a:rPr>
              <a:t>Анализ продуктов детской деятельности </a:t>
            </a:r>
          </a:p>
          <a:p>
            <a:pPr marL="342900" indent="-342900" algn="just" eaLnBrk="1" hangingPunct="1">
              <a:spcBef>
                <a:spcPct val="20000"/>
              </a:spcBef>
              <a:buFont typeface="Wingdings" panose="05000000000000000000" pitchFamily="2" charset="2"/>
              <a:buChar char="ü"/>
            </a:pPr>
            <a:r>
              <a:rPr lang="ru-RU" altLang="ru-RU" sz="2000" b="1" dirty="0">
                <a:solidFill>
                  <a:srgbClr val="1C1C1C"/>
                </a:solidFill>
              </a:rPr>
              <a:t>Специальные методики диагностики физического, коммуникативного, познавательного, речевого, художественно-эстетического развития</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3">
            <a:extLst>
              <a:ext uri="{FF2B5EF4-FFF2-40B4-BE49-F238E27FC236}">
                <a16:creationId xmlns:a16="http://schemas.microsoft.com/office/drawing/2014/main" id="{3500131D-10E3-4439-B027-BEB3BE337F77}"/>
              </a:ext>
            </a:extLst>
          </p:cNvPr>
          <p:cNvSpPr txBox="1">
            <a:spLocks/>
          </p:cNvSpPr>
          <p:nvPr/>
        </p:nvSpPr>
        <p:spPr bwMode="auto">
          <a:xfrm>
            <a:off x="457200" y="774984"/>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ПООП и ФОП: сходство и различие</a:t>
            </a:r>
          </a:p>
        </p:txBody>
      </p:sp>
      <p:cxnSp>
        <p:nvCxnSpPr>
          <p:cNvPr id="11" name="Прямая соединительная линия 10">
            <a:extLst>
              <a:ext uri="{FF2B5EF4-FFF2-40B4-BE49-F238E27FC236}">
                <a16:creationId xmlns:a16="http://schemas.microsoft.com/office/drawing/2014/main" id="{125843EF-AD25-4DAE-861E-5969CB5E0CD1}"/>
              </a:ext>
            </a:extLst>
          </p:cNvPr>
          <p:cNvCxnSpPr/>
          <p:nvPr/>
        </p:nvCxnSpPr>
        <p:spPr>
          <a:xfrm>
            <a:off x="3899204" y="1572195"/>
            <a:ext cx="0" cy="4844955"/>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7" name="TextBox 6">
            <a:extLst>
              <a:ext uri="{FF2B5EF4-FFF2-40B4-BE49-F238E27FC236}">
                <a16:creationId xmlns:a16="http://schemas.microsoft.com/office/drawing/2014/main" id="{2DC55DF9-279A-4DF1-ABA6-C5B36CCD45B5}"/>
              </a:ext>
            </a:extLst>
          </p:cNvPr>
          <p:cNvSpPr txBox="1"/>
          <p:nvPr/>
        </p:nvSpPr>
        <p:spPr>
          <a:xfrm>
            <a:off x="276668" y="1711809"/>
            <a:ext cx="3476466" cy="4401205"/>
          </a:xfrm>
          <a:prstGeom prst="rect">
            <a:avLst/>
          </a:prstGeom>
          <a:noFill/>
        </p:spPr>
        <p:txBody>
          <a:bodyPr wrap="square">
            <a:spAutoFit/>
          </a:bodyPr>
          <a:lstStyle/>
          <a:p>
            <a:pPr algn="just">
              <a:tabLst>
                <a:tab pos="540385" algn="l"/>
              </a:tabLst>
            </a:pPr>
            <a:r>
              <a:rPr lang="ru-RU" sz="2000" b="1" dirty="0">
                <a:effectLst/>
                <a:ea typeface="Times New Roman" panose="02020603050405020304" pitchFamily="18" charset="0"/>
              </a:rPr>
              <a:t>Цель: </a:t>
            </a:r>
            <a:r>
              <a:rPr lang="ru-RU" sz="2000" dirty="0">
                <a:effectLst/>
                <a:ea typeface="Times New Roman" panose="02020603050405020304" pitchFamily="18" charset="0"/>
              </a:rPr>
              <a:t>проектирование социальных ситуаций развития ребенка и развивающей предметно-пространственной среды, обеспечивающих позитивную социализацию, мотивацию и поддержку индивидуальности детей через общение, игру, познавательно-исследовательскую деятельность и другие формы активности</a:t>
            </a:r>
          </a:p>
        </p:txBody>
      </p:sp>
      <p:sp>
        <p:nvSpPr>
          <p:cNvPr id="6" name="TextBox 5">
            <a:extLst>
              <a:ext uri="{FF2B5EF4-FFF2-40B4-BE49-F238E27FC236}">
                <a16:creationId xmlns:a16="http://schemas.microsoft.com/office/drawing/2014/main" id="{4CB6757D-62C7-4D0A-B2C8-2291DB9B28BD}"/>
              </a:ext>
            </a:extLst>
          </p:cNvPr>
          <p:cNvSpPr txBox="1"/>
          <p:nvPr/>
        </p:nvSpPr>
        <p:spPr>
          <a:xfrm>
            <a:off x="4236793" y="1711809"/>
            <a:ext cx="4047395" cy="2246769"/>
          </a:xfrm>
          <a:prstGeom prst="rect">
            <a:avLst/>
          </a:prstGeom>
          <a:noFill/>
        </p:spPr>
        <p:txBody>
          <a:bodyPr wrap="square">
            <a:spAutoFit/>
          </a:bodyPr>
          <a:lstStyle/>
          <a:p>
            <a:pPr algn="just">
              <a:tabLst>
                <a:tab pos="540385" algn="l"/>
              </a:tabLst>
            </a:pPr>
            <a:r>
              <a:rPr lang="ru-RU" sz="2000" b="1" dirty="0">
                <a:effectLst/>
                <a:ea typeface="Times New Roman" panose="02020603050405020304" pitchFamily="18" charset="0"/>
              </a:rPr>
              <a:t>Цель: </a:t>
            </a:r>
            <a:r>
              <a:rPr lang="ru-RU" sz="2000" dirty="0">
                <a:effectLst/>
                <a:ea typeface="Times New Roman" panose="02020603050405020304" pitchFamily="18" charset="0"/>
              </a:rPr>
              <a:t>всестороннее развитие и воспитание ребенка в период дошкольного детства на основе духовно-нравственных ценностей народов Российской Федерации, исторических и национально-культурных традиций</a:t>
            </a:r>
          </a:p>
        </p:txBody>
      </p:sp>
    </p:spTree>
    <p:extLst>
      <p:ext uri="{BB962C8B-B14F-4D97-AF65-F5344CB8AC3E}">
        <p14:creationId xmlns:p14="http://schemas.microsoft.com/office/powerpoint/2010/main" val="35600106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3">
            <a:extLst>
              <a:ext uri="{FF2B5EF4-FFF2-40B4-BE49-F238E27FC236}">
                <a16:creationId xmlns:a16="http://schemas.microsoft.com/office/drawing/2014/main" id="{3500131D-10E3-4439-B027-BEB3BE337F77}"/>
              </a:ext>
            </a:extLst>
          </p:cNvPr>
          <p:cNvSpPr txBox="1">
            <a:spLocks/>
          </p:cNvSpPr>
          <p:nvPr/>
        </p:nvSpPr>
        <p:spPr bwMode="auto">
          <a:xfrm>
            <a:off x="457200" y="774984"/>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ПООП и ФОП: сходство и различие</a:t>
            </a:r>
          </a:p>
        </p:txBody>
      </p:sp>
      <p:sp>
        <p:nvSpPr>
          <p:cNvPr id="9" name="TextBox 8">
            <a:extLst>
              <a:ext uri="{FF2B5EF4-FFF2-40B4-BE49-F238E27FC236}">
                <a16:creationId xmlns:a16="http://schemas.microsoft.com/office/drawing/2014/main" id="{4AFBBAC3-E621-4E90-81F1-F061B4A7CAEC}"/>
              </a:ext>
            </a:extLst>
          </p:cNvPr>
          <p:cNvSpPr txBox="1"/>
          <p:nvPr/>
        </p:nvSpPr>
        <p:spPr>
          <a:xfrm>
            <a:off x="287487" y="1308384"/>
            <a:ext cx="3611717" cy="4154984"/>
          </a:xfrm>
          <a:prstGeom prst="rect">
            <a:avLst/>
          </a:prstGeom>
          <a:noFill/>
        </p:spPr>
        <p:txBody>
          <a:bodyPr wrap="square">
            <a:spAutoFit/>
          </a:bodyPr>
          <a:lstStyle/>
          <a:p>
            <a:pPr algn="just">
              <a:lnSpc>
                <a:spcPct val="90000"/>
              </a:lnSpc>
              <a:spcAft>
                <a:spcPts val="1200"/>
              </a:spcAft>
              <a:tabLst>
                <a:tab pos="630238" algn="r"/>
              </a:tabLst>
            </a:pPr>
            <a:r>
              <a:rPr lang="ru-RU" sz="2000" b="1" kern="1400" dirty="0">
                <a:effectLst/>
                <a:ea typeface="SimSun" panose="02010600030101010101" pitchFamily="2" charset="-122"/>
              </a:rPr>
              <a:t>Содержательный</a:t>
            </a:r>
            <a:r>
              <a:rPr lang="ru-RU" sz="2000" b="1" dirty="0">
                <a:ea typeface="Verdana" panose="020B0604030504040204" pitchFamily="34" charset="0"/>
              </a:rPr>
              <a:t> раздел</a:t>
            </a:r>
          </a:p>
          <a:p>
            <a:pPr marL="342900" indent="-342900">
              <a:lnSpc>
                <a:spcPct val="90000"/>
              </a:lnSpc>
              <a:spcAft>
                <a:spcPts val="600"/>
              </a:spcAft>
              <a:buFont typeface="Wingdings" panose="05000000000000000000" pitchFamily="2" charset="2"/>
              <a:buChar char="ü"/>
            </a:pPr>
            <a:r>
              <a:rPr lang="ru-RU" sz="1600" b="1" kern="1400" dirty="0">
                <a:effectLst/>
                <a:ea typeface="SimSun" panose="02010600030101010101" pitchFamily="2" charset="-122"/>
              </a:rPr>
              <a:t>Описание образовательной деятельности в соответствии с направлениями развития ребенка, представленными в пяти образовательных областях</a:t>
            </a:r>
          </a:p>
          <a:p>
            <a:pPr marL="342900" indent="-342900">
              <a:lnSpc>
                <a:spcPct val="90000"/>
              </a:lnSpc>
              <a:spcAft>
                <a:spcPts val="600"/>
              </a:spcAft>
              <a:buFont typeface="Wingdings" panose="05000000000000000000" pitchFamily="2" charset="2"/>
              <a:buChar char="ü"/>
            </a:pPr>
            <a:r>
              <a:rPr lang="ru-RU" sz="1600" b="1" kern="1400" dirty="0">
                <a:effectLst/>
                <a:ea typeface="SimSun" panose="02010600030101010101" pitchFamily="2" charset="-122"/>
                <a:cs typeface="Times New Roman" panose="02020603050405020304" pitchFamily="18" charset="0"/>
              </a:rPr>
              <a:t>Взаимодействие взрослых с детьми</a:t>
            </a:r>
            <a:endParaRPr lang="ru-RU" sz="1600" dirty="0">
              <a:effectLst/>
              <a:ea typeface="Calibri" panose="020F0502020204030204" pitchFamily="34" charset="0"/>
              <a:cs typeface="Times New Roman" panose="02020603050405020304" pitchFamily="18" charset="0"/>
            </a:endParaRPr>
          </a:p>
          <a:p>
            <a:pPr marL="342900" indent="-342900">
              <a:lnSpc>
                <a:spcPct val="90000"/>
              </a:lnSpc>
              <a:spcAft>
                <a:spcPts val="600"/>
              </a:spcAft>
              <a:buFont typeface="Wingdings" panose="05000000000000000000" pitchFamily="2" charset="2"/>
              <a:buChar char="ü"/>
            </a:pPr>
            <a:r>
              <a:rPr lang="ru-RU" sz="1600" b="1" kern="1400" dirty="0">
                <a:effectLst/>
                <a:ea typeface="SimSun" panose="02010600030101010101" pitchFamily="2" charset="-122"/>
                <a:cs typeface="Times New Roman" panose="02020603050405020304" pitchFamily="18" charset="0"/>
              </a:rPr>
              <a:t>Взаимодействие педагогического коллектива с семьями дошкольников</a:t>
            </a:r>
            <a:endParaRPr lang="ru-RU" sz="1600" dirty="0">
              <a:ea typeface="SimSun" panose="02010600030101010101" pitchFamily="2" charset="-122"/>
              <a:cs typeface="Times New Roman" panose="02020603050405020304" pitchFamily="18" charset="0"/>
            </a:endParaRPr>
          </a:p>
          <a:p>
            <a:pPr marL="342900" indent="-342900">
              <a:lnSpc>
                <a:spcPct val="90000"/>
              </a:lnSpc>
              <a:spcAft>
                <a:spcPts val="600"/>
              </a:spcAft>
              <a:buFont typeface="Wingdings" panose="05000000000000000000" pitchFamily="2" charset="2"/>
              <a:buChar char="ü"/>
            </a:pPr>
            <a:r>
              <a:rPr lang="ru-RU" sz="1600" b="1" kern="1400" dirty="0">
                <a:effectLst/>
                <a:ea typeface="SimSun" panose="02010600030101010101" pitchFamily="2" charset="-122"/>
                <a:cs typeface="Times New Roman" panose="02020603050405020304" pitchFamily="18" charset="0"/>
              </a:rPr>
              <a:t>Программа коррекционно-развивающей работы с детьми с ограниченными возможностями здоровья</a:t>
            </a:r>
            <a:endParaRPr lang="ru-RU" sz="1600" dirty="0">
              <a:effectLst/>
              <a:ea typeface="Calibri" panose="020F0502020204030204" pitchFamily="34" charset="0"/>
              <a:cs typeface="Times New Roman" panose="02020603050405020304" pitchFamily="18" charset="0"/>
            </a:endParaRPr>
          </a:p>
          <a:p>
            <a:pPr marL="342900" indent="-342900" algn="just">
              <a:lnSpc>
                <a:spcPct val="90000"/>
              </a:lnSpc>
              <a:spcAft>
                <a:spcPts val="1200"/>
              </a:spcAft>
              <a:buFont typeface="Wingdings" panose="05000000000000000000" pitchFamily="2" charset="2"/>
              <a:buChar char="ü"/>
              <a:tabLst>
                <a:tab pos="630238" algn="r"/>
              </a:tabLst>
            </a:pPr>
            <a:endParaRPr lang="ru-RU" sz="1600" b="1" dirty="0">
              <a:ea typeface="Verdana" panose="020B0604030504040204" pitchFamily="34" charset="0"/>
            </a:endParaRPr>
          </a:p>
        </p:txBody>
      </p:sp>
      <p:cxnSp>
        <p:nvCxnSpPr>
          <p:cNvPr id="12" name="Прямая соединительная линия 11">
            <a:extLst>
              <a:ext uri="{FF2B5EF4-FFF2-40B4-BE49-F238E27FC236}">
                <a16:creationId xmlns:a16="http://schemas.microsoft.com/office/drawing/2014/main" id="{EC04AC38-FB39-460C-BCC0-91E4C7659A78}"/>
              </a:ext>
            </a:extLst>
          </p:cNvPr>
          <p:cNvCxnSpPr/>
          <p:nvPr/>
        </p:nvCxnSpPr>
        <p:spPr>
          <a:xfrm>
            <a:off x="3899204" y="1572195"/>
            <a:ext cx="0" cy="4844955"/>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6" name="TextBox 5">
            <a:extLst>
              <a:ext uri="{FF2B5EF4-FFF2-40B4-BE49-F238E27FC236}">
                <a16:creationId xmlns:a16="http://schemas.microsoft.com/office/drawing/2014/main" id="{C2F97C86-6338-41A3-98B8-D26A662CF32C}"/>
              </a:ext>
            </a:extLst>
          </p:cNvPr>
          <p:cNvSpPr txBox="1"/>
          <p:nvPr/>
        </p:nvSpPr>
        <p:spPr>
          <a:xfrm>
            <a:off x="4121625" y="1308552"/>
            <a:ext cx="4367282" cy="5736955"/>
          </a:xfrm>
          <a:prstGeom prst="rect">
            <a:avLst/>
          </a:prstGeom>
          <a:noFill/>
        </p:spPr>
        <p:txBody>
          <a:bodyPr wrap="square">
            <a:spAutoFit/>
          </a:bodyPr>
          <a:lstStyle/>
          <a:p>
            <a:pPr algn="just">
              <a:lnSpc>
                <a:spcPct val="90000"/>
              </a:lnSpc>
              <a:spcAft>
                <a:spcPts val="1200"/>
              </a:spcAft>
              <a:tabLst>
                <a:tab pos="630238" algn="r"/>
              </a:tabLst>
            </a:pPr>
            <a:r>
              <a:rPr lang="ru-RU" sz="2000" b="1" kern="1400" dirty="0">
                <a:effectLst/>
                <a:ea typeface="SimSun" panose="02010600030101010101" pitchFamily="2" charset="-122"/>
              </a:rPr>
              <a:t>Содержательный</a:t>
            </a:r>
            <a:r>
              <a:rPr lang="ru-RU" sz="2000" b="1" dirty="0">
                <a:ea typeface="Verdana" panose="020B0604030504040204" pitchFamily="34" charset="0"/>
              </a:rPr>
              <a:t> раздел</a:t>
            </a:r>
          </a:p>
          <a:p>
            <a:pPr marL="342900" indent="-342900" algn="just">
              <a:lnSpc>
                <a:spcPct val="90000"/>
              </a:lnSpc>
              <a:spcBef>
                <a:spcPts val="600"/>
              </a:spcBef>
              <a:spcAft>
                <a:spcPts val="0"/>
              </a:spcAft>
              <a:buFont typeface="Wingdings" panose="05000000000000000000" pitchFamily="2" charset="2"/>
              <a:buChar char="ü"/>
              <a:tabLst>
                <a:tab pos="630238" algn="r"/>
              </a:tabLst>
            </a:pPr>
            <a:r>
              <a:rPr lang="ru-RU" sz="1600" b="1" dirty="0">
                <a:effectLst/>
                <a:ea typeface="Times New Roman" panose="02020603050405020304" pitchFamily="18" charset="0"/>
              </a:rPr>
              <a:t>Задачи и содержание образования (обучения и воспитания) по образовательным областям</a:t>
            </a:r>
            <a:endParaRPr lang="ru-RU" sz="1600" b="1" dirty="0">
              <a:ea typeface="Times New Roman" panose="02020603050405020304" pitchFamily="18" charset="0"/>
            </a:endParaRPr>
          </a:p>
          <a:p>
            <a:pPr algn="just">
              <a:lnSpc>
                <a:spcPct val="90000"/>
              </a:lnSpc>
              <a:spcBef>
                <a:spcPts val="600"/>
              </a:spcBef>
              <a:spcAft>
                <a:spcPts val="0"/>
              </a:spcAft>
              <a:tabLst>
                <a:tab pos="630238" algn="r"/>
              </a:tabLst>
            </a:pPr>
            <a:r>
              <a:rPr lang="ru-RU" sz="1600" b="1" i="1" dirty="0">
                <a:effectLst/>
                <a:ea typeface="Times New Roman" panose="02020603050405020304" pitchFamily="18" charset="0"/>
              </a:rPr>
              <a:t>В каждой из образовательных областей показана интеграция обучающих и воспитательных задач</a:t>
            </a:r>
            <a:endParaRPr lang="ru-RU" sz="1600" dirty="0">
              <a:effectLst/>
              <a:ea typeface="Times New Roman" panose="02020603050405020304" pitchFamily="18" charset="0"/>
            </a:endParaRPr>
          </a:p>
          <a:p>
            <a:pPr marL="342900" indent="-342900" algn="just">
              <a:lnSpc>
                <a:spcPct val="90000"/>
              </a:lnSpc>
              <a:spcBef>
                <a:spcPts val="600"/>
              </a:spcBef>
              <a:spcAft>
                <a:spcPts val="0"/>
              </a:spcAft>
              <a:buFont typeface="Wingdings" panose="05000000000000000000" pitchFamily="2" charset="2"/>
              <a:buChar char="ü"/>
              <a:tabLst>
                <a:tab pos="630238" algn="r"/>
              </a:tabLst>
            </a:pPr>
            <a:r>
              <a:rPr lang="ru-RU" sz="1600" b="1" dirty="0">
                <a:effectLst/>
                <a:ea typeface="Times New Roman" panose="02020603050405020304" pitchFamily="18" charset="0"/>
              </a:rPr>
              <a:t>Вариативные формы, способы, методы и средства реализации программы</a:t>
            </a:r>
          </a:p>
          <a:p>
            <a:pPr marL="342900" indent="-342900" algn="just">
              <a:lnSpc>
                <a:spcPct val="90000"/>
              </a:lnSpc>
              <a:spcBef>
                <a:spcPts val="600"/>
              </a:spcBef>
              <a:spcAft>
                <a:spcPts val="0"/>
              </a:spcAft>
              <a:buFont typeface="Wingdings" panose="05000000000000000000" pitchFamily="2" charset="2"/>
              <a:buChar char="ü"/>
              <a:tabLst>
                <a:tab pos="630238" algn="r"/>
              </a:tabLst>
            </a:pPr>
            <a:r>
              <a:rPr lang="ru-RU" sz="1600" b="1" dirty="0">
                <a:ea typeface="Times New Roman" panose="02020603050405020304" pitchFamily="18" charset="0"/>
              </a:rPr>
              <a:t>Особенности образовательной деятельности разных видов и культурных практик</a:t>
            </a:r>
          </a:p>
          <a:p>
            <a:pPr marL="342900" indent="-342900" algn="just">
              <a:lnSpc>
                <a:spcPct val="90000"/>
              </a:lnSpc>
              <a:spcBef>
                <a:spcPts val="600"/>
              </a:spcBef>
              <a:spcAft>
                <a:spcPts val="0"/>
              </a:spcAft>
              <a:buFont typeface="Wingdings" panose="05000000000000000000" pitchFamily="2" charset="2"/>
              <a:buChar char="ü"/>
              <a:tabLst>
                <a:tab pos="630238" algn="r"/>
              </a:tabLst>
            </a:pPr>
            <a:r>
              <a:rPr lang="ru-RU" sz="1600" b="1" dirty="0">
                <a:effectLst/>
                <a:ea typeface="Times New Roman" panose="02020603050405020304" pitchFamily="18" charset="0"/>
              </a:rPr>
              <a:t>Способы и направления поддержки детской инициативы</a:t>
            </a:r>
          </a:p>
          <a:p>
            <a:pPr marL="342900" indent="-342900" algn="just">
              <a:lnSpc>
                <a:spcPct val="90000"/>
              </a:lnSpc>
              <a:spcBef>
                <a:spcPts val="600"/>
              </a:spcBef>
              <a:spcAft>
                <a:spcPts val="0"/>
              </a:spcAft>
              <a:buFont typeface="Wingdings" panose="05000000000000000000" pitchFamily="2" charset="2"/>
              <a:buChar char="ü"/>
              <a:tabLst>
                <a:tab pos="630238" algn="r"/>
              </a:tabLst>
            </a:pPr>
            <a:r>
              <a:rPr lang="ru-RU" sz="1600" b="1" dirty="0">
                <a:ea typeface="Times New Roman" panose="02020603050405020304" pitchFamily="18" charset="0"/>
              </a:rPr>
              <a:t>Особенности взаимодействия педагогического коллектива с семьями обучающихся</a:t>
            </a:r>
          </a:p>
          <a:p>
            <a:pPr marL="342900" indent="-342900" algn="just">
              <a:lnSpc>
                <a:spcPct val="90000"/>
              </a:lnSpc>
              <a:spcBef>
                <a:spcPts val="600"/>
              </a:spcBef>
              <a:spcAft>
                <a:spcPts val="0"/>
              </a:spcAft>
              <a:buFont typeface="Wingdings" panose="05000000000000000000" pitchFamily="2" charset="2"/>
              <a:buChar char="ü"/>
              <a:tabLst>
                <a:tab pos="630238" algn="r"/>
              </a:tabLst>
            </a:pPr>
            <a:r>
              <a:rPr lang="ru-RU" sz="1600" b="1" dirty="0">
                <a:effectLst/>
                <a:ea typeface="Times New Roman" panose="02020603050405020304" pitchFamily="18" charset="0"/>
              </a:rPr>
              <a:t>Направления и задачи коррекционно-развивающей работы</a:t>
            </a:r>
          </a:p>
          <a:p>
            <a:pPr marL="342900" indent="-342900" algn="just">
              <a:lnSpc>
                <a:spcPct val="90000"/>
              </a:lnSpc>
              <a:spcBef>
                <a:spcPts val="600"/>
              </a:spcBef>
              <a:spcAft>
                <a:spcPts val="0"/>
              </a:spcAft>
              <a:buFont typeface="Wingdings" panose="05000000000000000000" pitchFamily="2" charset="2"/>
              <a:buChar char="ü"/>
              <a:tabLst>
                <a:tab pos="630238" algn="r"/>
              </a:tabLst>
            </a:pPr>
            <a:r>
              <a:rPr lang="ru-RU" sz="1600" b="1" kern="100" dirty="0">
                <a:ea typeface="Times New Roman" panose="02020603050405020304" pitchFamily="18" charset="0"/>
                <a:cs typeface="Arial" panose="020B0604020202020204" pitchFamily="34" charset="0"/>
              </a:rPr>
              <a:t>Ф</a:t>
            </a:r>
            <a:r>
              <a:rPr lang="ru-RU" sz="1600" b="1" kern="100" dirty="0">
                <a:effectLst/>
                <a:ea typeface="Times New Roman" panose="02020603050405020304" pitchFamily="18" charset="0"/>
                <a:cs typeface="Arial" panose="020B0604020202020204" pitchFamily="34" charset="0"/>
              </a:rPr>
              <a:t>едеральная рабочая программа воспитания</a:t>
            </a:r>
            <a:endParaRPr lang="ru-RU" sz="1600" b="1" kern="100" dirty="0">
              <a:ea typeface="Times New Roman" panose="02020603050405020304" pitchFamily="18" charset="0"/>
              <a:cs typeface="Arial" panose="020B0604020202020204" pitchFamily="34" charset="0"/>
            </a:endParaRPr>
          </a:p>
          <a:p>
            <a:pPr marL="342900" indent="-342900" algn="just">
              <a:lnSpc>
                <a:spcPct val="90000"/>
              </a:lnSpc>
              <a:spcAft>
                <a:spcPts val="1200"/>
              </a:spcAft>
              <a:buFont typeface="Wingdings" panose="05000000000000000000" pitchFamily="2" charset="2"/>
              <a:buChar char="ü"/>
              <a:tabLst>
                <a:tab pos="630238" algn="r"/>
              </a:tabLst>
            </a:pPr>
            <a:endParaRPr lang="ru-RU" sz="1600" b="1" dirty="0">
              <a:ea typeface="Verdana" panose="020B0604030504040204" pitchFamily="34" charset="0"/>
            </a:endParaRPr>
          </a:p>
        </p:txBody>
      </p:sp>
    </p:spTree>
    <p:extLst>
      <p:ext uri="{BB962C8B-B14F-4D97-AF65-F5344CB8AC3E}">
        <p14:creationId xmlns:p14="http://schemas.microsoft.com/office/powerpoint/2010/main" val="2318893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Заголовок 3">
            <a:extLst>
              <a:ext uri="{FF2B5EF4-FFF2-40B4-BE49-F238E27FC236}">
                <a16:creationId xmlns:a16="http://schemas.microsoft.com/office/drawing/2014/main" id="{3500131D-10E3-4439-B027-BEB3BE337F77}"/>
              </a:ext>
            </a:extLst>
          </p:cNvPr>
          <p:cNvSpPr txBox="1">
            <a:spLocks/>
          </p:cNvSpPr>
          <p:nvPr/>
        </p:nvSpPr>
        <p:spPr bwMode="auto">
          <a:xfrm>
            <a:off x="457200" y="774984"/>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ПООП и ФОП: сходство и различие</a:t>
            </a:r>
          </a:p>
        </p:txBody>
      </p:sp>
      <p:sp>
        <p:nvSpPr>
          <p:cNvPr id="9" name="TextBox 8">
            <a:extLst>
              <a:ext uri="{FF2B5EF4-FFF2-40B4-BE49-F238E27FC236}">
                <a16:creationId xmlns:a16="http://schemas.microsoft.com/office/drawing/2014/main" id="{4AFBBAC3-E621-4E90-81F1-F061B4A7CAEC}"/>
              </a:ext>
            </a:extLst>
          </p:cNvPr>
          <p:cNvSpPr txBox="1"/>
          <p:nvPr/>
        </p:nvSpPr>
        <p:spPr>
          <a:xfrm>
            <a:off x="287487" y="1308384"/>
            <a:ext cx="3611717" cy="5384551"/>
          </a:xfrm>
          <a:prstGeom prst="rect">
            <a:avLst/>
          </a:prstGeom>
          <a:noFill/>
        </p:spPr>
        <p:txBody>
          <a:bodyPr wrap="square">
            <a:spAutoFit/>
          </a:bodyPr>
          <a:lstStyle/>
          <a:p>
            <a:pPr algn="just">
              <a:lnSpc>
                <a:spcPct val="90000"/>
              </a:lnSpc>
              <a:spcAft>
                <a:spcPts val="1200"/>
              </a:spcAft>
              <a:tabLst>
                <a:tab pos="630238" algn="r"/>
              </a:tabLst>
            </a:pPr>
            <a:r>
              <a:rPr lang="ru-RU" sz="2000" b="1" kern="1400" dirty="0">
                <a:effectLst/>
                <a:ea typeface="SimSun" panose="02010600030101010101" pitchFamily="2" charset="-122"/>
              </a:rPr>
              <a:t>Организационный</a:t>
            </a:r>
            <a:r>
              <a:rPr lang="ru-RU" sz="2000" b="1" dirty="0">
                <a:ea typeface="Verdana" panose="020B0604030504040204" pitchFamily="34" charset="0"/>
              </a:rPr>
              <a:t> раздел</a:t>
            </a:r>
          </a:p>
          <a:p>
            <a:pPr marL="342900" indent="-342900" algn="just">
              <a:lnSpc>
                <a:spcPct val="90000"/>
              </a:lnSpc>
              <a:spcAft>
                <a:spcPts val="600"/>
              </a:spcAft>
              <a:buFont typeface="Wingdings" panose="05000000000000000000" pitchFamily="2" charset="2"/>
              <a:buChar char="ü"/>
            </a:pPr>
            <a:r>
              <a:rPr lang="ru-RU" sz="1500" b="1" kern="1400" dirty="0">
                <a:effectLst/>
                <a:ea typeface="SimSun" panose="02010600030101010101" pitchFamily="2" charset="-122"/>
                <a:cs typeface="Times New Roman" panose="02020603050405020304" pitchFamily="18" charset="0"/>
              </a:rPr>
              <a:t>Психолого-педагогические условия, обеспечивающие развитие ребенка</a:t>
            </a:r>
            <a:endParaRPr lang="ru-RU" sz="1500" dirty="0">
              <a:effectLst/>
              <a:ea typeface="Calibri" panose="020F0502020204030204" pitchFamily="34" charset="0"/>
              <a:cs typeface="Times New Roman" panose="02020603050405020304" pitchFamily="18" charset="0"/>
            </a:endParaRPr>
          </a:p>
          <a:p>
            <a:pPr marL="342900" indent="-342900" algn="just">
              <a:lnSpc>
                <a:spcPct val="90000"/>
              </a:lnSpc>
              <a:spcAft>
                <a:spcPts val="600"/>
              </a:spcAft>
              <a:buFont typeface="Wingdings" panose="05000000000000000000" pitchFamily="2" charset="2"/>
              <a:buChar char="ü"/>
            </a:pPr>
            <a:r>
              <a:rPr lang="ru-RU" sz="1500" b="1" kern="1400" dirty="0">
                <a:effectLst/>
                <a:ea typeface="SimSun" panose="02010600030101010101" pitchFamily="2" charset="-122"/>
                <a:cs typeface="Times New Roman" panose="02020603050405020304" pitchFamily="18" charset="0"/>
              </a:rPr>
              <a:t>Организация развивающей предметно-пространственной среды</a:t>
            </a:r>
            <a:endParaRPr lang="ru-RU" sz="1500" dirty="0">
              <a:effectLst/>
              <a:ea typeface="Calibri" panose="020F0502020204030204" pitchFamily="34" charset="0"/>
              <a:cs typeface="Times New Roman" panose="02020603050405020304" pitchFamily="18" charset="0"/>
            </a:endParaRPr>
          </a:p>
          <a:p>
            <a:pPr marL="342900" indent="-342900" algn="just">
              <a:lnSpc>
                <a:spcPct val="90000"/>
              </a:lnSpc>
              <a:spcAft>
                <a:spcPts val="600"/>
              </a:spcAft>
              <a:buFont typeface="Wingdings" panose="05000000000000000000" pitchFamily="2" charset="2"/>
              <a:buChar char="ü"/>
            </a:pPr>
            <a:r>
              <a:rPr lang="ru-RU" sz="1500" b="1" kern="1400" dirty="0">
                <a:effectLst/>
                <a:ea typeface="SimSun" panose="02010600030101010101" pitchFamily="2" charset="-122"/>
                <a:cs typeface="Times New Roman" panose="02020603050405020304" pitchFamily="18" charset="0"/>
              </a:rPr>
              <a:t>Кадровые условия реализации Программы</a:t>
            </a:r>
            <a:endParaRPr lang="ru-RU" sz="1500" dirty="0">
              <a:effectLst/>
              <a:ea typeface="Calibri" panose="020F0502020204030204" pitchFamily="34" charset="0"/>
              <a:cs typeface="Times New Roman" panose="02020603050405020304" pitchFamily="18" charset="0"/>
            </a:endParaRPr>
          </a:p>
          <a:p>
            <a:pPr marL="342900" indent="-342900" algn="just">
              <a:lnSpc>
                <a:spcPct val="90000"/>
              </a:lnSpc>
              <a:spcAft>
                <a:spcPts val="600"/>
              </a:spcAft>
              <a:buFont typeface="Wingdings" panose="05000000000000000000" pitchFamily="2" charset="2"/>
              <a:buChar char="ü"/>
            </a:pPr>
            <a:r>
              <a:rPr lang="ru-RU" sz="1500" b="1" kern="1400" dirty="0">
                <a:effectLst/>
                <a:ea typeface="SimSun" panose="02010600030101010101" pitchFamily="2" charset="-122"/>
                <a:cs typeface="Times New Roman" panose="02020603050405020304" pitchFamily="18" charset="0"/>
              </a:rPr>
              <a:t>Материально-техническое обеспечение Программы</a:t>
            </a:r>
            <a:endParaRPr lang="ru-RU" sz="1500" dirty="0">
              <a:effectLst/>
              <a:ea typeface="Calibri" panose="020F0502020204030204" pitchFamily="34" charset="0"/>
              <a:cs typeface="Times New Roman" panose="02020603050405020304" pitchFamily="18" charset="0"/>
            </a:endParaRPr>
          </a:p>
          <a:p>
            <a:pPr marL="342900" indent="-342900" algn="just">
              <a:lnSpc>
                <a:spcPct val="90000"/>
              </a:lnSpc>
              <a:spcAft>
                <a:spcPts val="600"/>
              </a:spcAft>
              <a:buFont typeface="Wingdings" panose="05000000000000000000" pitchFamily="2" charset="2"/>
              <a:buChar char="ü"/>
            </a:pPr>
            <a:r>
              <a:rPr lang="ru-RU" sz="1500" b="1" kern="1400" dirty="0">
                <a:effectLst/>
                <a:ea typeface="SimSun" panose="02010600030101010101" pitchFamily="2" charset="-122"/>
                <a:cs typeface="Times New Roman" panose="02020603050405020304" pitchFamily="18" charset="0"/>
              </a:rPr>
              <a:t>Финансовые условия реализации Программы</a:t>
            </a:r>
            <a:endParaRPr lang="ru-RU" sz="1500" dirty="0">
              <a:effectLst/>
              <a:ea typeface="Calibri" panose="020F0502020204030204" pitchFamily="34" charset="0"/>
              <a:cs typeface="Times New Roman" panose="02020603050405020304" pitchFamily="18" charset="0"/>
            </a:endParaRPr>
          </a:p>
          <a:p>
            <a:pPr marL="342900" indent="-342900" algn="just">
              <a:lnSpc>
                <a:spcPct val="90000"/>
              </a:lnSpc>
              <a:spcAft>
                <a:spcPts val="600"/>
              </a:spcAft>
              <a:buFont typeface="Wingdings" panose="05000000000000000000" pitchFamily="2" charset="2"/>
              <a:buChar char="ü"/>
            </a:pPr>
            <a:r>
              <a:rPr lang="ru-RU" sz="1500" b="1" kern="1400" dirty="0">
                <a:effectLst/>
                <a:ea typeface="SimSun" panose="02010600030101010101" pitchFamily="2" charset="-122"/>
                <a:cs typeface="Times New Roman" panose="02020603050405020304" pitchFamily="18" charset="0"/>
              </a:rPr>
              <a:t>Планирование образовательной деятельности</a:t>
            </a:r>
            <a:endParaRPr lang="ru-RU" sz="1500" dirty="0">
              <a:effectLst/>
              <a:ea typeface="Calibri" panose="020F0502020204030204" pitchFamily="34" charset="0"/>
              <a:cs typeface="Times New Roman" panose="02020603050405020304" pitchFamily="18" charset="0"/>
            </a:endParaRPr>
          </a:p>
          <a:p>
            <a:pPr marL="342900" indent="-342900" algn="just">
              <a:lnSpc>
                <a:spcPct val="90000"/>
              </a:lnSpc>
              <a:spcAft>
                <a:spcPts val="600"/>
              </a:spcAft>
              <a:buFont typeface="Wingdings" panose="05000000000000000000" pitchFamily="2" charset="2"/>
              <a:buChar char="ü"/>
            </a:pPr>
            <a:r>
              <a:rPr lang="ru-RU" sz="1500" b="1" kern="1400" dirty="0">
                <a:effectLst/>
                <a:ea typeface="SimSun" panose="02010600030101010101" pitchFamily="2" charset="-122"/>
                <a:cs typeface="Times New Roman" panose="02020603050405020304" pitchFamily="18" charset="0"/>
              </a:rPr>
              <a:t>Режим дня и распорядок</a:t>
            </a:r>
            <a:endParaRPr lang="ru-RU" sz="1500" dirty="0">
              <a:effectLst/>
              <a:ea typeface="Calibri" panose="020F0502020204030204" pitchFamily="34" charset="0"/>
              <a:cs typeface="Times New Roman" panose="02020603050405020304" pitchFamily="18" charset="0"/>
            </a:endParaRPr>
          </a:p>
          <a:p>
            <a:pPr marL="342900" indent="-342900" algn="just">
              <a:lnSpc>
                <a:spcPct val="90000"/>
              </a:lnSpc>
              <a:spcAft>
                <a:spcPts val="600"/>
              </a:spcAft>
              <a:buFont typeface="Wingdings" panose="05000000000000000000" pitchFamily="2" charset="2"/>
              <a:buChar char="ü"/>
            </a:pPr>
            <a:r>
              <a:rPr lang="ru-RU" sz="1500" b="1" kern="1400" dirty="0">
                <a:effectLst/>
                <a:ea typeface="SimSun" panose="02010600030101010101" pitchFamily="2" charset="-122"/>
              </a:rPr>
              <a:t>Перспективы работы по совершенствованию и развитию содержания Программы</a:t>
            </a:r>
          </a:p>
          <a:p>
            <a:pPr marL="342900" indent="-342900" algn="just">
              <a:lnSpc>
                <a:spcPct val="90000"/>
              </a:lnSpc>
              <a:spcAft>
                <a:spcPts val="600"/>
              </a:spcAft>
              <a:buFont typeface="Wingdings" panose="05000000000000000000" pitchFamily="2" charset="2"/>
              <a:buChar char="ü"/>
            </a:pPr>
            <a:r>
              <a:rPr lang="ru-RU" sz="1500" b="1" kern="1400" dirty="0">
                <a:effectLst/>
                <a:ea typeface="SimSun" panose="02010600030101010101" pitchFamily="2" charset="-122"/>
                <a:cs typeface="Times New Roman" panose="02020603050405020304" pitchFamily="18" charset="0"/>
              </a:rPr>
              <a:t>Перечень нормативных и нормативно-методических документов</a:t>
            </a:r>
            <a:endParaRPr lang="ru-RU" sz="1500" dirty="0">
              <a:effectLst/>
              <a:ea typeface="Calibri" panose="020F0502020204030204" pitchFamily="34" charset="0"/>
              <a:cs typeface="Times New Roman" panose="02020603050405020304" pitchFamily="18" charset="0"/>
            </a:endParaRPr>
          </a:p>
          <a:p>
            <a:pPr marL="342900" indent="-342900" algn="just">
              <a:lnSpc>
                <a:spcPct val="90000"/>
              </a:lnSpc>
              <a:spcAft>
                <a:spcPts val="1200"/>
              </a:spcAft>
              <a:buFont typeface="Wingdings" panose="05000000000000000000" pitchFamily="2" charset="2"/>
              <a:buChar char="ü"/>
              <a:tabLst>
                <a:tab pos="630238" algn="r"/>
              </a:tabLst>
            </a:pPr>
            <a:endParaRPr lang="ru-RU" sz="1600" b="1" dirty="0">
              <a:ea typeface="Verdana" panose="020B0604030504040204" pitchFamily="34" charset="0"/>
            </a:endParaRPr>
          </a:p>
        </p:txBody>
      </p:sp>
      <p:cxnSp>
        <p:nvCxnSpPr>
          <p:cNvPr id="12" name="Прямая соединительная линия 11">
            <a:extLst>
              <a:ext uri="{FF2B5EF4-FFF2-40B4-BE49-F238E27FC236}">
                <a16:creationId xmlns:a16="http://schemas.microsoft.com/office/drawing/2014/main" id="{EC04AC38-FB39-460C-BCC0-91E4C7659A78}"/>
              </a:ext>
            </a:extLst>
          </p:cNvPr>
          <p:cNvCxnSpPr/>
          <p:nvPr/>
        </p:nvCxnSpPr>
        <p:spPr>
          <a:xfrm>
            <a:off x="3899204" y="1572195"/>
            <a:ext cx="0" cy="4844955"/>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6" name="TextBox 5">
            <a:extLst>
              <a:ext uri="{FF2B5EF4-FFF2-40B4-BE49-F238E27FC236}">
                <a16:creationId xmlns:a16="http://schemas.microsoft.com/office/drawing/2014/main" id="{C2F97C86-6338-41A3-98B8-D26A662CF32C}"/>
              </a:ext>
            </a:extLst>
          </p:cNvPr>
          <p:cNvSpPr txBox="1"/>
          <p:nvPr/>
        </p:nvSpPr>
        <p:spPr>
          <a:xfrm>
            <a:off x="4121625" y="1308552"/>
            <a:ext cx="4244453" cy="5823133"/>
          </a:xfrm>
          <a:prstGeom prst="rect">
            <a:avLst/>
          </a:prstGeom>
          <a:noFill/>
        </p:spPr>
        <p:txBody>
          <a:bodyPr wrap="square">
            <a:spAutoFit/>
          </a:bodyPr>
          <a:lstStyle/>
          <a:p>
            <a:pPr algn="just">
              <a:lnSpc>
                <a:spcPct val="90000"/>
              </a:lnSpc>
              <a:spcAft>
                <a:spcPts val="1200"/>
              </a:spcAft>
              <a:tabLst>
                <a:tab pos="630238" algn="r"/>
              </a:tabLst>
            </a:pPr>
            <a:r>
              <a:rPr lang="ru-RU" sz="2000" b="1" kern="1400" dirty="0">
                <a:effectLst/>
                <a:ea typeface="SimSun" panose="02010600030101010101" pitchFamily="2" charset="-122"/>
              </a:rPr>
              <a:t>Организационный</a:t>
            </a:r>
            <a:r>
              <a:rPr lang="ru-RU" sz="2000" b="1" dirty="0">
                <a:ea typeface="Verdana" panose="020B0604030504040204" pitchFamily="34" charset="0"/>
              </a:rPr>
              <a:t> раздел</a:t>
            </a:r>
          </a:p>
          <a:p>
            <a:pPr marL="342900" indent="-342900" algn="just">
              <a:lnSpc>
                <a:spcPct val="90000"/>
              </a:lnSpc>
              <a:spcAft>
                <a:spcPts val="1200"/>
              </a:spcAft>
              <a:buFont typeface="Wingdings" panose="05000000000000000000" pitchFamily="2" charset="2"/>
              <a:buChar char="ü"/>
            </a:pPr>
            <a:r>
              <a:rPr lang="ru-RU" sz="1500" b="1" dirty="0">
                <a:effectLst/>
                <a:ea typeface="Times New Roman" panose="02020603050405020304" pitchFamily="18" charset="0"/>
                <a:cs typeface="Arial" panose="020B0604020202020204" pitchFamily="34" charset="0"/>
              </a:rPr>
              <a:t>Психолого-педагогические условия реализации Федеральной программы</a:t>
            </a:r>
            <a:endParaRPr lang="ru-RU" sz="1500" dirty="0">
              <a:effectLst/>
              <a:ea typeface="Times New Roman" panose="02020603050405020304" pitchFamily="18" charset="0"/>
              <a:cs typeface="Arial" panose="020B0604020202020204" pitchFamily="34" charset="0"/>
            </a:endParaRPr>
          </a:p>
          <a:p>
            <a:pPr marL="342900" indent="-342900" algn="just">
              <a:lnSpc>
                <a:spcPct val="90000"/>
              </a:lnSpc>
              <a:spcAft>
                <a:spcPts val="1200"/>
              </a:spcAft>
              <a:buFont typeface="Wingdings" panose="05000000000000000000" pitchFamily="2" charset="2"/>
              <a:buChar char="ü"/>
            </a:pPr>
            <a:r>
              <a:rPr lang="ru-RU" sz="1500" b="1" dirty="0">
                <a:effectLst/>
                <a:ea typeface="Times New Roman" panose="02020603050405020304" pitchFamily="18" charset="0"/>
                <a:cs typeface="Arial" panose="020B0604020202020204" pitchFamily="34" charset="0"/>
              </a:rPr>
              <a:t>Особенности организации развивающей предметно-пространственной среды</a:t>
            </a:r>
          </a:p>
          <a:p>
            <a:pPr marL="342900" indent="-342900" algn="just">
              <a:lnSpc>
                <a:spcPct val="90000"/>
              </a:lnSpc>
              <a:spcAft>
                <a:spcPts val="1200"/>
              </a:spcAft>
              <a:buFont typeface="Wingdings" panose="05000000000000000000" pitchFamily="2" charset="2"/>
              <a:buChar char="ü"/>
            </a:pPr>
            <a:r>
              <a:rPr lang="ru-RU" sz="1500" b="1" dirty="0">
                <a:effectLst/>
                <a:ea typeface="Times New Roman" panose="02020603050405020304" pitchFamily="18" charset="0"/>
                <a:cs typeface="Arial" panose="020B0604020202020204" pitchFamily="34" charset="0"/>
              </a:rPr>
              <a:t>Материально-техническое обеспечение, обеспеченность методическими материалами и средствами обучения и воспитания (включая примерный перечень художественной литературы, музыкальных произведений, анимационных произведений)</a:t>
            </a:r>
          </a:p>
          <a:p>
            <a:pPr marL="342900" indent="-342900" algn="just">
              <a:lnSpc>
                <a:spcPct val="90000"/>
              </a:lnSpc>
              <a:spcAft>
                <a:spcPts val="1200"/>
              </a:spcAft>
              <a:buFont typeface="Wingdings" panose="05000000000000000000" pitchFamily="2" charset="2"/>
              <a:buChar char="ü"/>
            </a:pPr>
            <a:r>
              <a:rPr lang="ru-RU" sz="1500" b="1" dirty="0">
                <a:effectLst/>
                <a:ea typeface="Times New Roman" panose="02020603050405020304" pitchFamily="18" charset="0"/>
                <a:cs typeface="Arial" panose="020B0604020202020204" pitchFamily="34" charset="0"/>
              </a:rPr>
              <a:t>Кадровые условия реализации Федеральной программы</a:t>
            </a:r>
            <a:endParaRPr lang="ru-RU" sz="1500" dirty="0">
              <a:effectLst/>
              <a:ea typeface="Times New Roman" panose="02020603050405020304" pitchFamily="18" charset="0"/>
              <a:cs typeface="Arial" panose="020B0604020202020204" pitchFamily="34" charset="0"/>
            </a:endParaRPr>
          </a:p>
          <a:p>
            <a:pPr marL="342900" indent="-342900" algn="just">
              <a:lnSpc>
                <a:spcPct val="90000"/>
              </a:lnSpc>
              <a:spcAft>
                <a:spcPts val="1200"/>
              </a:spcAft>
              <a:buFont typeface="Wingdings" panose="05000000000000000000" pitchFamily="2" charset="2"/>
              <a:buChar char="ü"/>
            </a:pPr>
            <a:r>
              <a:rPr lang="ru-RU" sz="1500" b="1" dirty="0">
                <a:effectLst/>
                <a:ea typeface="Times New Roman" panose="02020603050405020304" pitchFamily="18" charset="0"/>
                <a:cs typeface="Arial" panose="020B0604020202020204" pitchFamily="34" charset="0"/>
              </a:rPr>
              <a:t>Примерный режим и распорядок дня в дошкольных группах</a:t>
            </a:r>
          </a:p>
          <a:p>
            <a:pPr marL="342900" indent="-342900" algn="just">
              <a:lnSpc>
                <a:spcPct val="90000"/>
              </a:lnSpc>
              <a:spcAft>
                <a:spcPts val="1200"/>
              </a:spcAft>
              <a:buFont typeface="Wingdings" panose="05000000000000000000" pitchFamily="2" charset="2"/>
              <a:buChar char="ü"/>
            </a:pPr>
            <a:r>
              <a:rPr lang="ru-RU" sz="1500" b="1" kern="100" dirty="0">
                <a:effectLst/>
                <a:ea typeface="Times New Roman" panose="02020603050405020304" pitchFamily="18" charset="0"/>
                <a:cs typeface="Arial" panose="020B0604020202020204" pitchFamily="34" charset="0"/>
              </a:rPr>
              <a:t>Федеральный календарный план воспитательной работы </a:t>
            </a:r>
            <a:r>
              <a:rPr lang="ru-RU" sz="1500" b="1" i="1" kern="100" dirty="0">
                <a:effectLst/>
                <a:ea typeface="Times New Roman" panose="02020603050405020304" pitchFamily="18" charset="0"/>
                <a:cs typeface="Arial" panose="020B0604020202020204" pitchFamily="34" charset="0"/>
              </a:rPr>
              <a:t>(включая примерный перечень основных государственных и народных праздников, памятных дат)</a:t>
            </a:r>
            <a:endParaRPr lang="ru-RU" sz="1500" i="1" dirty="0">
              <a:effectLst/>
              <a:ea typeface="Times New Roman" panose="02020603050405020304" pitchFamily="18" charset="0"/>
              <a:cs typeface="Arial" panose="020B0604020202020204" pitchFamily="34" charset="0"/>
            </a:endParaRPr>
          </a:p>
          <a:p>
            <a:pPr marL="342900" indent="-342900" algn="just">
              <a:lnSpc>
                <a:spcPct val="90000"/>
              </a:lnSpc>
              <a:spcAft>
                <a:spcPts val="1200"/>
              </a:spcAft>
              <a:buFont typeface="Wingdings" panose="05000000000000000000" pitchFamily="2" charset="2"/>
              <a:buChar char="ü"/>
              <a:tabLst>
                <a:tab pos="630238" algn="r"/>
              </a:tabLst>
            </a:pPr>
            <a:endParaRPr lang="ru-RU" sz="1600" b="1" dirty="0">
              <a:ea typeface="Verdana" panose="020B0604030504040204" pitchFamily="34" charset="0"/>
            </a:endParaRPr>
          </a:p>
        </p:txBody>
      </p:sp>
    </p:spTree>
    <p:extLst>
      <p:ext uri="{BB962C8B-B14F-4D97-AF65-F5344CB8AC3E}">
        <p14:creationId xmlns:p14="http://schemas.microsoft.com/office/powerpoint/2010/main" val="13147882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Заголовок 3">
            <a:extLst>
              <a:ext uri="{FF2B5EF4-FFF2-40B4-BE49-F238E27FC236}">
                <a16:creationId xmlns:a16="http://schemas.microsoft.com/office/drawing/2014/main" id="{085C6A08-C3C4-4CAA-B188-FA086D205837}"/>
              </a:ext>
            </a:extLst>
          </p:cNvPr>
          <p:cNvSpPr txBox="1">
            <a:spLocks/>
          </p:cNvSpPr>
          <p:nvPr/>
        </p:nvSpPr>
        <p:spPr bwMode="auto">
          <a:xfrm>
            <a:off x="457200" y="843223"/>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a:endParaRPr lang="ru-RU" altLang="ru-RU" sz="2900" b="1" dirty="0">
              <a:effectLst>
                <a:outerShdw blurRad="38100" dist="38100" dir="2700000" algn="tl">
                  <a:srgbClr val="000000">
                    <a:alpha val="43137"/>
                  </a:srgbClr>
                </a:outerShdw>
              </a:effectLst>
            </a:endParaRPr>
          </a:p>
        </p:txBody>
      </p:sp>
      <p:sp>
        <p:nvSpPr>
          <p:cNvPr id="27651" name="Місце для вмісту 2">
            <a:extLst>
              <a:ext uri="{FF2B5EF4-FFF2-40B4-BE49-F238E27FC236}">
                <a16:creationId xmlns:a16="http://schemas.microsoft.com/office/drawing/2014/main" id="{ACB82967-170D-4488-A0EA-552C67B513FB}"/>
              </a:ext>
            </a:extLst>
          </p:cNvPr>
          <p:cNvSpPr txBox="1">
            <a:spLocks/>
          </p:cNvSpPr>
          <p:nvPr/>
        </p:nvSpPr>
        <p:spPr bwMode="auto">
          <a:xfrm>
            <a:off x="457200" y="1982646"/>
            <a:ext cx="7881582" cy="4327525"/>
          </a:xfrm>
          <a:prstGeom prst="rect">
            <a:avLst/>
          </a:prstGeom>
          <a:noFill/>
          <a:ln w="9525">
            <a:noFill/>
            <a:miter lim="800000"/>
            <a:headEnd/>
            <a:tailEnd/>
          </a:ln>
        </p:spPr>
        <p:txBody>
          <a:bodyPr/>
          <a:lstStyle/>
          <a:p>
            <a:pPr algn="just" eaLnBrk="0" hangingPunct="0">
              <a:defRPr/>
            </a:pPr>
            <a:r>
              <a:rPr lang="ru-RU" sz="2000" b="1" dirty="0">
                <a:solidFill>
                  <a:srgbClr val="1C1C1C"/>
                </a:solidFill>
                <a:latin typeface="+mn-lt"/>
                <a:cs typeface="Arial" charset="0"/>
              </a:rPr>
              <a:t>Целью Федеральной программы является разностороннее развитие ребёнка в период дошкольного детства с учётом возрастных и индивидуальных особенностей на основе духовно-нравственных ценностей российского народа, исторических и национально-культурных традиций</a:t>
            </a:r>
          </a:p>
          <a:p>
            <a:pPr algn="just" eaLnBrk="0" hangingPunct="0">
              <a:defRPr/>
            </a:pPr>
            <a:r>
              <a:rPr lang="ru-RU" sz="2000" b="1" dirty="0">
                <a:solidFill>
                  <a:srgbClr val="1C1C1C"/>
                </a:solidFill>
                <a:latin typeface="+mn-lt"/>
                <a:cs typeface="Arial" charset="0"/>
              </a:rPr>
              <a:t>Пункт 14.1 ФОП ДО</a:t>
            </a:r>
          </a:p>
        </p:txBody>
      </p:sp>
      <p:sp>
        <p:nvSpPr>
          <p:cNvPr id="4" name="Прямоугольник 3">
            <a:extLst>
              <a:ext uri="{FF2B5EF4-FFF2-40B4-BE49-F238E27FC236}">
                <a16:creationId xmlns:a16="http://schemas.microsoft.com/office/drawing/2014/main" id="{B1D92889-EF7B-4D5C-BE93-5696E2BD162B}"/>
              </a:ext>
            </a:extLst>
          </p:cNvPr>
          <p:cNvSpPr/>
          <p:nvPr/>
        </p:nvSpPr>
        <p:spPr>
          <a:xfrm>
            <a:off x="1255593" y="4999114"/>
            <a:ext cx="7083189" cy="1015663"/>
          </a:xfrm>
          <a:prstGeom prst="rect">
            <a:avLst/>
          </a:prstGeom>
        </p:spPr>
        <p:txBody>
          <a:bodyPr wrap="square">
            <a:spAutoFit/>
          </a:bodyPr>
          <a:lstStyle/>
          <a:p>
            <a:pPr algn="just"/>
            <a:r>
              <a:rPr lang="ru-RU" sz="2000" b="1" dirty="0">
                <a:solidFill>
                  <a:srgbClr val="FF0000"/>
                </a:solidFill>
                <a:latin typeface="Calibri" panose="020F0502020204030204" pitchFamily="34" charset="0"/>
                <a:ea typeface="Courier New" panose="02070309020205020404" pitchFamily="49" charset="0"/>
              </a:rPr>
              <a:t>Нужны авторские технологии и универсальные пособия для решения воспитательных задач в обязательной части основной образовательной программы детского сада</a:t>
            </a:r>
            <a:endParaRPr lang="ru-RU" sz="2000" i="1" dirty="0">
              <a:solidFill>
                <a:srgbClr val="FF0000"/>
              </a:solidFill>
              <a:latin typeface="Calibri" panose="020F0502020204030204" pitchFamily="34" charset="0"/>
            </a:endParaRPr>
          </a:p>
        </p:txBody>
      </p:sp>
      <p:sp>
        <p:nvSpPr>
          <p:cNvPr id="5" name="Заголовок 3">
            <a:extLst>
              <a:ext uri="{FF2B5EF4-FFF2-40B4-BE49-F238E27FC236}">
                <a16:creationId xmlns:a16="http://schemas.microsoft.com/office/drawing/2014/main" id="{56CCC28C-F691-48DB-AA18-C26F8A48C592}"/>
              </a:ext>
            </a:extLst>
          </p:cNvPr>
          <p:cNvSpPr txBox="1">
            <a:spLocks/>
          </p:cNvSpPr>
          <p:nvPr/>
        </p:nvSpPr>
        <p:spPr bwMode="auto">
          <a:xfrm>
            <a:off x="457200" y="774984"/>
            <a:ext cx="8229600" cy="9122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К реализации федеральной образовательной программы дошкольного образования</a:t>
            </a:r>
          </a:p>
        </p:txBody>
      </p:sp>
      <p:sp>
        <p:nvSpPr>
          <p:cNvPr id="6" name="Прямоугольник 5">
            <a:extLst>
              <a:ext uri="{FF2B5EF4-FFF2-40B4-BE49-F238E27FC236}">
                <a16:creationId xmlns:a16="http://schemas.microsoft.com/office/drawing/2014/main" id="{11DAB556-ABE4-42A1-8025-D4F0779BF5CA}"/>
              </a:ext>
            </a:extLst>
          </p:cNvPr>
          <p:cNvSpPr/>
          <p:nvPr/>
        </p:nvSpPr>
        <p:spPr>
          <a:xfrm>
            <a:off x="-118192" y="4691337"/>
            <a:ext cx="1519240" cy="1631216"/>
          </a:xfrm>
          <a:prstGeom prst="rect">
            <a:avLst/>
          </a:prstGeom>
          <a:noFill/>
        </p:spPr>
        <p:txBody>
          <a:bodyPr wrap="square" lIns="91440" tIns="45720" rIns="91440" bIns="45720">
            <a:spAutoFit/>
          </a:bodyPr>
          <a:lstStyle/>
          <a:p>
            <a:pPr algn="ctr"/>
            <a:r>
              <a:rPr lang="ru-RU" sz="10000" b="1" dirty="0">
                <a:ln w="6350">
                  <a:solidFill>
                    <a:schemeClr val="tx1"/>
                  </a:solidFill>
                  <a:prstDash val="solid"/>
                </a:ln>
                <a:solidFill>
                  <a:srgbClr val="EF4930"/>
                </a:solidFill>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Заголовок 3">
            <a:extLst>
              <a:ext uri="{FF2B5EF4-FFF2-40B4-BE49-F238E27FC236}">
                <a16:creationId xmlns:a16="http://schemas.microsoft.com/office/drawing/2014/main" id="{288F1911-584E-4BF4-8118-2974F001DD8D}"/>
              </a:ext>
            </a:extLst>
          </p:cNvPr>
          <p:cNvSpPr txBox="1">
            <a:spLocks/>
          </p:cNvSpPr>
          <p:nvPr/>
        </p:nvSpPr>
        <p:spPr bwMode="auto">
          <a:xfrm>
            <a:off x="457200" y="747689"/>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План действий («Дорожная карта»)</a:t>
            </a:r>
          </a:p>
        </p:txBody>
      </p:sp>
      <p:sp>
        <p:nvSpPr>
          <p:cNvPr id="22531" name="Місце для вмісту 2">
            <a:extLst>
              <a:ext uri="{FF2B5EF4-FFF2-40B4-BE49-F238E27FC236}">
                <a16:creationId xmlns:a16="http://schemas.microsoft.com/office/drawing/2014/main" id="{CDA49145-DF26-4216-B470-2F8E17CA9E45}"/>
              </a:ext>
            </a:extLst>
          </p:cNvPr>
          <p:cNvSpPr txBox="1">
            <a:spLocks/>
          </p:cNvSpPr>
          <p:nvPr/>
        </p:nvSpPr>
        <p:spPr bwMode="auto">
          <a:xfrm>
            <a:off x="341193" y="1539827"/>
            <a:ext cx="7956645" cy="2936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457200" indent="-457200" algn="just" eaLnBrk="1" hangingPunct="1">
              <a:buAutoNum type="arabicPeriod"/>
            </a:pPr>
            <a:r>
              <a:rPr lang="ru-RU" altLang="ru-RU" sz="2400" b="1" dirty="0">
                <a:solidFill>
                  <a:srgbClr val="FF0000"/>
                </a:solidFill>
              </a:rPr>
              <a:t>Информационно-аналитический этап:</a:t>
            </a:r>
          </a:p>
          <a:p>
            <a:pPr marL="342900" indent="-342900" algn="just" eaLnBrk="1" hangingPunct="1">
              <a:buFont typeface="Wingdings" panose="05000000000000000000" pitchFamily="2" charset="2"/>
              <a:buChar char="ü"/>
            </a:pPr>
            <a:r>
              <a:rPr lang="ru-RU" altLang="ru-RU" sz="2400" b="1" dirty="0">
                <a:solidFill>
                  <a:srgbClr val="1C1C1C"/>
                </a:solidFill>
              </a:rPr>
              <a:t>Изучение содержания ФОП: читаем построчно, выделяем смысловые блоки, рассматриваем преемственность задач (по возрастным группам) и их интеграцию (по образовательным областям) </a:t>
            </a:r>
          </a:p>
          <a:p>
            <a:pPr marL="342900" indent="-342900" algn="just" eaLnBrk="1" hangingPunct="1">
              <a:buFont typeface="Wingdings" panose="05000000000000000000" pitchFamily="2" charset="2"/>
              <a:buChar char="ü"/>
            </a:pPr>
            <a:r>
              <a:rPr lang="ru-RU" altLang="ru-RU" sz="2400" b="1" dirty="0">
                <a:solidFill>
                  <a:srgbClr val="1C1C1C"/>
                </a:solidFill>
              </a:rPr>
              <a:t>Сравниваем свою ООП и ФОП, создаем план корректировки ООП или разработки новой</a:t>
            </a:r>
          </a:p>
        </p:txBody>
      </p:sp>
      <p:sp>
        <p:nvSpPr>
          <p:cNvPr id="5" name="TextBox 4">
            <a:extLst>
              <a:ext uri="{FF2B5EF4-FFF2-40B4-BE49-F238E27FC236}">
                <a16:creationId xmlns:a16="http://schemas.microsoft.com/office/drawing/2014/main" id="{061A2B0C-8F94-43D2-94A2-CAC90387893B}"/>
              </a:ext>
            </a:extLst>
          </p:cNvPr>
          <p:cNvSpPr txBox="1"/>
          <p:nvPr/>
        </p:nvSpPr>
        <p:spPr>
          <a:xfrm>
            <a:off x="341193" y="4735204"/>
            <a:ext cx="7956645" cy="1569660"/>
          </a:xfrm>
          <a:prstGeom prst="rect">
            <a:avLst/>
          </a:prstGeom>
          <a:noFill/>
        </p:spPr>
        <p:txBody>
          <a:bodyPr wrap="square">
            <a:spAutoFit/>
          </a:bodyPr>
          <a:lstStyle/>
          <a:p>
            <a:pPr algn="just"/>
            <a:r>
              <a:rPr lang="ru-RU" altLang="ru-RU" sz="2400" b="1" dirty="0">
                <a:solidFill>
                  <a:srgbClr val="FF0000"/>
                </a:solidFill>
              </a:rPr>
              <a:t>2. </a:t>
            </a:r>
            <a:r>
              <a:rPr lang="ru-RU" sz="2400" b="1" dirty="0">
                <a:solidFill>
                  <a:srgbClr val="FF0000"/>
                </a:solidFill>
              </a:rPr>
              <a:t>Этап разработки новой структуры ООП </a:t>
            </a:r>
          </a:p>
          <a:p>
            <a:pPr marL="342900" indent="-342900" algn="just">
              <a:buFont typeface="Wingdings" panose="05000000000000000000" pitchFamily="2" charset="2"/>
              <a:buChar char="ü"/>
            </a:pPr>
            <a:r>
              <a:rPr lang="ru-RU" sz="2400" b="1" dirty="0"/>
              <a:t>Включение «коллективного разума», создание рабочих методических объединений</a:t>
            </a:r>
          </a:p>
          <a:p>
            <a:pPr marL="342900" indent="-342900" algn="just">
              <a:buFont typeface="Wingdings" panose="05000000000000000000" pitchFamily="2" charset="2"/>
              <a:buChar char="ü"/>
            </a:pPr>
            <a:r>
              <a:rPr lang="ru-RU" sz="2400" b="1" dirty="0"/>
              <a:t>Выбор эффективных методик и технологий</a:t>
            </a:r>
          </a:p>
        </p:txBody>
      </p:sp>
    </p:spTree>
    <p:extLst>
      <p:ext uri="{BB962C8B-B14F-4D97-AF65-F5344CB8AC3E}">
        <p14:creationId xmlns:p14="http://schemas.microsoft.com/office/powerpoint/2010/main" val="806119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Місце для вмісту 2">
            <a:extLst>
              <a:ext uri="{FF2B5EF4-FFF2-40B4-BE49-F238E27FC236}">
                <a16:creationId xmlns:a16="http://schemas.microsoft.com/office/drawing/2014/main" id="{5245A244-4414-4F9B-A5A5-D76ADDD02FB1}"/>
              </a:ext>
            </a:extLst>
          </p:cNvPr>
          <p:cNvSpPr txBox="1">
            <a:spLocks/>
          </p:cNvSpPr>
          <p:nvPr/>
        </p:nvSpPr>
        <p:spPr bwMode="auto">
          <a:xfrm>
            <a:off x="457200" y="1437327"/>
            <a:ext cx="7799696" cy="3983346"/>
          </a:xfrm>
          <a:prstGeom prst="rect">
            <a:avLst/>
          </a:prstGeom>
          <a:noFill/>
          <a:ln w="9525">
            <a:noFill/>
            <a:miter lim="800000"/>
            <a:headEnd/>
            <a:tailEnd/>
          </a:ln>
        </p:spPr>
        <p:txBody>
          <a:bodyPr/>
          <a:lstStyle/>
          <a:p>
            <a:pPr marL="0" marR="12700" lvl="1" algn="just">
              <a:lnSpc>
                <a:spcPct val="90000"/>
              </a:lnSpc>
              <a:spcBef>
                <a:spcPts val="1200"/>
              </a:spcBef>
              <a:spcAft>
                <a:spcPts val="600"/>
              </a:spcAft>
              <a:buClr>
                <a:srgbClr val="000000"/>
              </a:buClr>
              <a:buSzPts val="1400"/>
              <a:tabLst>
                <a:tab pos="875665" algn="l"/>
              </a:tabLst>
            </a:pPr>
            <a:r>
              <a:rPr lang="ru-RU" sz="1800" b="1" u="none" strike="noStrike" spc="0" dirty="0">
                <a:effectLst/>
                <a:ea typeface="Times New Roman" panose="02020603050405020304" pitchFamily="18" charset="0"/>
                <a:cs typeface="Times New Roman" panose="02020603050405020304" pitchFamily="18" charset="0"/>
              </a:rPr>
              <a:t>23.4. Формы, способы, методы и средства реализации Федеральной программы </a:t>
            </a:r>
            <a:r>
              <a:rPr lang="ru-RU" sz="1800" b="1" u="none" strike="noStrike" spc="0" dirty="0">
                <a:solidFill>
                  <a:srgbClr val="FF0000"/>
                </a:solidFill>
                <a:effectLst/>
                <a:ea typeface="Times New Roman" panose="02020603050405020304" pitchFamily="18" charset="0"/>
                <a:cs typeface="Times New Roman" panose="02020603050405020304" pitchFamily="18" charset="0"/>
              </a:rPr>
              <a:t>педагог определяет самостоятельно </a:t>
            </a:r>
            <a:r>
              <a:rPr lang="ru-RU" sz="1800" b="1" u="none" strike="noStrike" spc="0" dirty="0">
                <a:effectLst/>
                <a:ea typeface="Times New Roman" panose="02020603050405020304" pitchFamily="18" charset="0"/>
                <a:cs typeface="Times New Roman" panose="02020603050405020304" pitchFamily="18" charset="0"/>
              </a:rPr>
              <a:t>в соответствии с задачами воспитания и обучения, возрастными и индивидуальными особенностями детей, спецификой их образовательных потребностей и интересов. Существенное значение имеют </a:t>
            </a:r>
            <a:r>
              <a:rPr lang="ru-RU" sz="1800" b="1" u="none" strike="noStrike" spc="0" dirty="0">
                <a:solidFill>
                  <a:srgbClr val="FF0000"/>
                </a:solidFill>
                <a:effectLst/>
                <a:ea typeface="Times New Roman" panose="02020603050405020304" pitchFamily="18" charset="0"/>
                <a:cs typeface="Times New Roman" panose="02020603050405020304" pitchFamily="18" charset="0"/>
              </a:rPr>
              <a:t>сформировавшиеся у педагога практики воспитания и обучения детей</a:t>
            </a:r>
            <a:r>
              <a:rPr lang="ru-RU" sz="1800" b="1" u="none" strike="noStrike" spc="0" dirty="0">
                <a:effectLst/>
                <a:ea typeface="Times New Roman" panose="02020603050405020304" pitchFamily="18" charset="0"/>
                <a:cs typeface="Times New Roman" panose="02020603050405020304" pitchFamily="18" charset="0"/>
              </a:rPr>
              <a:t>, оценка результативности форм, методов, средств образовательной деятельности применительно к конкретной возрастной группе детей</a:t>
            </a:r>
          </a:p>
          <a:p>
            <a:pPr marL="0" marR="12700" lvl="1" algn="just">
              <a:lnSpc>
                <a:spcPct val="90000"/>
              </a:lnSpc>
              <a:spcBef>
                <a:spcPts val="1200"/>
              </a:spcBef>
              <a:spcAft>
                <a:spcPts val="600"/>
              </a:spcAft>
              <a:buClr>
                <a:srgbClr val="000000"/>
              </a:buClr>
              <a:buSzPts val="1400"/>
              <a:tabLst>
                <a:tab pos="875665" algn="l"/>
              </a:tabLst>
            </a:pPr>
            <a:r>
              <a:rPr lang="ru-RU" sz="1800" b="1" dirty="0">
                <a:solidFill>
                  <a:srgbClr val="000000"/>
                </a:solidFill>
                <a:effectLst/>
                <a:ea typeface="Courier New" panose="02070309020205020404" pitchFamily="49" charset="0"/>
              </a:rPr>
              <a:t>23.10. Вариативность форм, методов и средств реализации Федеральной программы зависит не только от учёта возрастных особенностей обучающихся, их индивидуальных и особых образовательных потребностей, но и от личных интересов, мотивов, ожиданий, желаний детей. </a:t>
            </a:r>
            <a:r>
              <a:rPr lang="ru-RU" sz="1800" b="1" dirty="0">
                <a:solidFill>
                  <a:srgbClr val="FF0000"/>
                </a:solidFill>
                <a:effectLst/>
                <a:ea typeface="Courier New" panose="02070309020205020404" pitchFamily="49" charset="0"/>
              </a:rPr>
              <a:t>Важное значение имеет признание приоритетной субъективной позиции ребёнка в образовательном процессе</a:t>
            </a:r>
          </a:p>
          <a:p>
            <a:pPr marL="0" marR="12700" lvl="1" algn="just">
              <a:lnSpc>
                <a:spcPct val="90000"/>
              </a:lnSpc>
              <a:spcBef>
                <a:spcPts val="1200"/>
              </a:spcBef>
              <a:spcAft>
                <a:spcPts val="600"/>
              </a:spcAft>
              <a:buClr>
                <a:srgbClr val="000000"/>
              </a:buClr>
              <a:buSzPts val="1400"/>
              <a:tabLst>
                <a:tab pos="875665" algn="l"/>
              </a:tabLst>
            </a:pPr>
            <a:r>
              <a:rPr lang="ru-RU" sz="1800" b="1" u="none" strike="noStrike" spc="0" dirty="0">
                <a:effectLst/>
                <a:ea typeface="Times New Roman" panose="02020603050405020304" pitchFamily="18" charset="0"/>
                <a:cs typeface="Times New Roman" panose="02020603050405020304" pitchFamily="18" charset="0"/>
              </a:rPr>
              <a:t>23.12. Выбор педагогом педагогически обоснованных форм, методов, средств реализации Федеральной программы, адекватных образовательным потребностям и предпочтениям детей, их соотношение и интеграция при решении задач воспитания и обучения обеспечивает их вариативность</a:t>
            </a:r>
          </a:p>
          <a:p>
            <a:pPr marR="12700" lvl="1" algn="just">
              <a:lnSpc>
                <a:spcPct val="90000"/>
              </a:lnSpc>
              <a:spcBef>
                <a:spcPts val="600"/>
              </a:spcBef>
              <a:spcAft>
                <a:spcPts val="600"/>
              </a:spcAft>
              <a:buClr>
                <a:srgbClr val="000000"/>
              </a:buClr>
              <a:buSzPts val="1400"/>
              <a:tabLst>
                <a:tab pos="875665" algn="l"/>
              </a:tabLst>
            </a:pPr>
            <a:endParaRPr lang="ru-RU" sz="1800" b="1" u="none" strike="noStrike" spc="0" dirty="0">
              <a:effectLst/>
              <a:ea typeface="Times New Roman" panose="02020603050405020304" pitchFamily="18" charset="0"/>
              <a:cs typeface="Times New Roman" panose="02020603050405020304" pitchFamily="18" charset="0"/>
            </a:endParaRPr>
          </a:p>
        </p:txBody>
      </p:sp>
      <p:sp>
        <p:nvSpPr>
          <p:cNvPr id="4" name="Заголовок 3">
            <a:extLst>
              <a:ext uri="{FF2B5EF4-FFF2-40B4-BE49-F238E27FC236}">
                <a16:creationId xmlns:a16="http://schemas.microsoft.com/office/drawing/2014/main" id="{C542C9DC-204F-4C09-900B-3D62894CC4BF}"/>
              </a:ext>
            </a:extLst>
          </p:cNvPr>
          <p:cNvSpPr txBox="1">
            <a:spLocks/>
          </p:cNvSpPr>
          <p:nvPr/>
        </p:nvSpPr>
        <p:spPr bwMode="auto">
          <a:xfrm>
            <a:off x="457200" y="747689"/>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Методы педагогической работы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Місце для вмісту 2">
            <a:extLst>
              <a:ext uri="{FF2B5EF4-FFF2-40B4-BE49-F238E27FC236}">
                <a16:creationId xmlns:a16="http://schemas.microsoft.com/office/drawing/2014/main" id="{6F95E485-DB08-4299-8267-D4542D39E8FA}"/>
              </a:ext>
            </a:extLst>
          </p:cNvPr>
          <p:cNvSpPr txBox="1">
            <a:spLocks/>
          </p:cNvSpPr>
          <p:nvPr/>
        </p:nvSpPr>
        <p:spPr bwMode="auto">
          <a:xfrm>
            <a:off x="233479" y="2212792"/>
            <a:ext cx="7997587" cy="1650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
            <a:r>
              <a:rPr lang="ru-RU" sz="2000" b="1" dirty="0">
                <a:solidFill>
                  <a:srgbClr val="000000"/>
                </a:solidFill>
              </a:rPr>
              <a:t>6. </a:t>
            </a:r>
            <a:r>
              <a:rPr lang="ru-RU" sz="2000" b="1" i="0" dirty="0">
                <a:solidFill>
                  <a:srgbClr val="000000"/>
                </a:solidFill>
                <a:effectLst/>
              </a:rPr>
              <a:t>Образовательные программы дошкольного образования разрабатываются и утверждаются организацией, осуществляющей образовательную деятельность, в соответствии с федеральным государственным образовательным стандартом дошкольного образования и </a:t>
            </a:r>
            <a:endParaRPr lang="ru-RU" sz="2000" b="1" dirty="0">
              <a:solidFill>
                <a:srgbClr val="C00000"/>
              </a:solidFill>
            </a:endParaRPr>
          </a:p>
        </p:txBody>
      </p:sp>
      <p:sp>
        <p:nvSpPr>
          <p:cNvPr id="3" name="TextBox 2">
            <a:extLst>
              <a:ext uri="{FF2B5EF4-FFF2-40B4-BE49-F238E27FC236}">
                <a16:creationId xmlns:a16="http://schemas.microsoft.com/office/drawing/2014/main" id="{49B725A6-5D48-4324-BF73-B1A6E76F03A2}"/>
              </a:ext>
            </a:extLst>
          </p:cNvPr>
          <p:cNvSpPr txBox="1"/>
          <p:nvPr/>
        </p:nvSpPr>
        <p:spPr>
          <a:xfrm>
            <a:off x="233479" y="3429000"/>
            <a:ext cx="7997586" cy="707886"/>
          </a:xfrm>
          <a:prstGeom prst="rect">
            <a:avLst/>
          </a:prstGeom>
          <a:noFill/>
        </p:spPr>
        <p:txBody>
          <a:bodyPr wrap="square" rtlCol="0">
            <a:spAutoFit/>
          </a:bodyPr>
          <a:lstStyle/>
          <a:p>
            <a:pPr algn="just"/>
            <a:r>
              <a:rPr lang="ru-RU" sz="2000" b="1" i="0" dirty="0">
                <a:solidFill>
                  <a:srgbClr val="000000"/>
                </a:solidFill>
                <a:effectLst/>
              </a:rPr>
              <a:t>                               с учетом соответствующих примерных образовательных программ дошкольного образования</a:t>
            </a:r>
          </a:p>
        </p:txBody>
      </p:sp>
      <p:sp>
        <p:nvSpPr>
          <p:cNvPr id="6" name="TextBox 5">
            <a:extLst>
              <a:ext uri="{FF2B5EF4-FFF2-40B4-BE49-F238E27FC236}">
                <a16:creationId xmlns:a16="http://schemas.microsoft.com/office/drawing/2014/main" id="{8A33736E-D3B7-4595-8F8F-C663FD60056D}"/>
              </a:ext>
            </a:extLst>
          </p:cNvPr>
          <p:cNvSpPr txBox="1"/>
          <p:nvPr/>
        </p:nvSpPr>
        <p:spPr>
          <a:xfrm>
            <a:off x="233478" y="1459467"/>
            <a:ext cx="7738947" cy="738664"/>
          </a:xfrm>
          <a:prstGeom prst="rect">
            <a:avLst/>
          </a:prstGeom>
          <a:noFill/>
        </p:spPr>
        <p:txBody>
          <a:bodyPr wrap="square" rtlCol="0">
            <a:spAutoFit/>
          </a:bodyPr>
          <a:lstStyle/>
          <a:p>
            <a:r>
              <a:rPr lang="ru-RU" altLang="ru-RU" sz="2400" b="1" dirty="0">
                <a:solidFill>
                  <a:srgbClr val="FF0000"/>
                </a:solidFill>
              </a:rPr>
              <a:t>Федеральный закон от 24 сентября 2022 г. № 371-ФЗ</a:t>
            </a:r>
          </a:p>
          <a:p>
            <a:endParaRPr lang="ru-RU" dirty="0"/>
          </a:p>
        </p:txBody>
      </p:sp>
      <p:sp>
        <p:nvSpPr>
          <p:cNvPr id="11" name="TextBox 10">
            <a:extLst>
              <a:ext uri="{FF2B5EF4-FFF2-40B4-BE49-F238E27FC236}">
                <a16:creationId xmlns:a16="http://schemas.microsoft.com/office/drawing/2014/main" id="{3A49591C-E58B-44B7-86D1-2D4DC766F85A}"/>
              </a:ext>
            </a:extLst>
          </p:cNvPr>
          <p:cNvSpPr txBox="1"/>
          <p:nvPr/>
        </p:nvSpPr>
        <p:spPr>
          <a:xfrm>
            <a:off x="233478" y="3429000"/>
            <a:ext cx="7997585" cy="1938992"/>
          </a:xfrm>
          <a:prstGeom prst="rect">
            <a:avLst/>
          </a:prstGeom>
          <a:noFill/>
        </p:spPr>
        <p:txBody>
          <a:bodyPr wrap="square">
            <a:spAutoFit/>
          </a:bodyPr>
          <a:lstStyle/>
          <a:p>
            <a:pPr algn="just"/>
            <a:r>
              <a:rPr lang="ru-RU" sz="2000" b="1" dirty="0">
                <a:solidFill>
                  <a:srgbClr val="FF0000"/>
                </a:solidFill>
              </a:rPr>
              <a:t>                               соответствующей федеральной образовательной программой дошкольного образования. Содержание и планируемые результаты разработанных образовательными организациями образовательных программ должны быть не ниже соответствующих содержания и панируемых результатов федеральной программы дошкольного образования </a:t>
            </a:r>
          </a:p>
        </p:txBody>
      </p:sp>
      <p:sp>
        <p:nvSpPr>
          <p:cNvPr id="13" name="Заголовок 1">
            <a:extLst>
              <a:ext uri="{FF2B5EF4-FFF2-40B4-BE49-F238E27FC236}">
                <a16:creationId xmlns:a16="http://schemas.microsoft.com/office/drawing/2014/main" id="{669861DA-3D01-4379-9319-9918293FA7A5}"/>
              </a:ext>
            </a:extLst>
          </p:cNvPr>
          <p:cNvSpPr txBox="1">
            <a:spLocks/>
          </p:cNvSpPr>
          <p:nvPr/>
        </p:nvSpPr>
        <p:spPr>
          <a:xfrm>
            <a:off x="-89858" y="571564"/>
            <a:ext cx="9601200" cy="63176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3000" b="1" dirty="0">
                <a:effectLst>
                  <a:outerShdw blurRad="38100" dist="38100" dir="2700000" algn="tl">
                    <a:srgbClr val="000000">
                      <a:alpha val="43137"/>
                    </a:srgbClr>
                  </a:outerShdw>
                </a:effectLst>
              </a:rPr>
              <a:t>Содержание дошкольного образования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Місце для вмісту 2">
            <a:extLst>
              <a:ext uri="{FF2B5EF4-FFF2-40B4-BE49-F238E27FC236}">
                <a16:creationId xmlns:a16="http://schemas.microsoft.com/office/drawing/2014/main" id="{B7021A7A-C4E4-401D-930A-59CC68FF5F89}"/>
              </a:ext>
            </a:extLst>
          </p:cNvPr>
          <p:cNvSpPr txBox="1">
            <a:spLocks/>
          </p:cNvSpPr>
          <p:nvPr/>
        </p:nvSpPr>
        <p:spPr bwMode="auto">
          <a:xfrm>
            <a:off x="457200" y="1613847"/>
            <a:ext cx="7826991" cy="213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r>
              <a:rPr lang="ru-RU" sz="2000" b="1" dirty="0">
                <a:latin typeface="Calibri" panose="020F0502020204030204" pitchFamily="34" charset="0"/>
                <a:ea typeface="Courier New" panose="02070309020205020404" pitchFamily="49" charset="0"/>
              </a:rPr>
              <a:t>Целью</a:t>
            </a:r>
            <a:r>
              <a:rPr lang="ru-RU" sz="2000" dirty="0">
                <a:latin typeface="Calibri" panose="020F0502020204030204" pitchFamily="34" charset="0"/>
                <a:ea typeface="Courier New" panose="02070309020205020404" pitchFamily="49" charset="0"/>
              </a:rPr>
              <a:t> Федеральной программы является </a:t>
            </a:r>
            <a:r>
              <a:rPr lang="ru-RU" sz="2000" b="1" i="1" dirty="0">
                <a:latin typeface="Calibri" panose="020F0502020204030204" pitchFamily="34" charset="0"/>
                <a:ea typeface="Courier New" panose="02070309020205020404" pitchFamily="49" charset="0"/>
              </a:rPr>
              <a:t>разностороннее развитие ребёнка </a:t>
            </a:r>
            <a:r>
              <a:rPr lang="ru-RU" sz="2000" dirty="0">
                <a:latin typeface="Calibri" panose="020F0502020204030204" pitchFamily="34" charset="0"/>
                <a:ea typeface="Courier New" panose="02070309020205020404" pitchFamily="49" charset="0"/>
              </a:rPr>
              <a:t>в период дошкольного детства с учётом возрастных и индивидуальных особенностей на </a:t>
            </a:r>
            <a:r>
              <a:rPr lang="ru-RU" sz="2000" b="1" i="1" dirty="0">
                <a:latin typeface="Calibri" panose="020F0502020204030204" pitchFamily="34" charset="0"/>
                <a:ea typeface="Courier New" panose="02070309020205020404" pitchFamily="49" charset="0"/>
              </a:rPr>
              <a:t>основе духовно-нравственных ценностей российского народа</a:t>
            </a:r>
            <a:r>
              <a:rPr lang="ru-RU" sz="2000" dirty="0">
                <a:latin typeface="Calibri" panose="020F0502020204030204" pitchFamily="34" charset="0"/>
                <a:ea typeface="Courier New" panose="02070309020205020404" pitchFamily="49" charset="0"/>
              </a:rPr>
              <a:t>, исторических и национально-культурных традиций</a:t>
            </a:r>
          </a:p>
          <a:p>
            <a:pPr algn="r"/>
            <a:r>
              <a:rPr lang="ru-RU" i="1" dirty="0">
                <a:latin typeface="Calibri" panose="020F0502020204030204" pitchFamily="34" charset="0"/>
              </a:rPr>
              <a:t>Пункт 14.1 ФОП ДО</a:t>
            </a:r>
          </a:p>
        </p:txBody>
      </p:sp>
      <p:sp>
        <p:nvSpPr>
          <p:cNvPr id="4" name="Заголовок 3">
            <a:extLst>
              <a:ext uri="{FF2B5EF4-FFF2-40B4-BE49-F238E27FC236}">
                <a16:creationId xmlns:a16="http://schemas.microsoft.com/office/drawing/2014/main" id="{1030B275-B00B-40B2-829C-82E526230582}"/>
              </a:ext>
            </a:extLst>
          </p:cNvPr>
          <p:cNvSpPr txBox="1">
            <a:spLocks/>
          </p:cNvSpPr>
          <p:nvPr/>
        </p:nvSpPr>
        <p:spPr bwMode="auto">
          <a:xfrm>
            <a:off x="457200" y="508536"/>
            <a:ext cx="8229600" cy="1074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Корректировка содержания ООП: </a:t>
            </a:r>
          </a:p>
          <a:p>
            <a:pPr algn="ctr" eaLnBrk="1" hangingPunct="1"/>
            <a:r>
              <a:rPr lang="ru-RU" altLang="ru-RU" sz="2900" b="1" dirty="0">
                <a:effectLst>
                  <a:outerShdw blurRad="38100" dist="38100" dir="2700000" algn="tl">
                    <a:srgbClr val="000000">
                      <a:alpha val="43137"/>
                    </a:srgbClr>
                  </a:outerShdw>
                </a:effectLst>
              </a:rPr>
              <a:t>Целевой раздел</a:t>
            </a:r>
          </a:p>
        </p:txBody>
      </p:sp>
      <p:sp>
        <p:nvSpPr>
          <p:cNvPr id="6" name="TextBox 5">
            <a:extLst>
              <a:ext uri="{FF2B5EF4-FFF2-40B4-BE49-F238E27FC236}">
                <a16:creationId xmlns:a16="http://schemas.microsoft.com/office/drawing/2014/main" id="{9EDC0253-4EBF-4D1E-BE64-EC889ECC850D}"/>
              </a:ext>
            </a:extLst>
          </p:cNvPr>
          <p:cNvSpPr txBox="1"/>
          <p:nvPr/>
        </p:nvSpPr>
        <p:spPr>
          <a:xfrm>
            <a:off x="4795529" y="3552574"/>
            <a:ext cx="2394157" cy="523220"/>
          </a:xfrm>
          <a:prstGeom prst="chevron">
            <a:avLst>
              <a:gd name="adj" fmla="val 68013"/>
            </a:avLst>
          </a:prstGeom>
          <a:solidFill>
            <a:srgbClr val="EF4B32"/>
          </a:solidFill>
        </p:spPr>
        <p:style>
          <a:lnRef idx="0">
            <a:schemeClr val="accent2"/>
          </a:lnRef>
          <a:fillRef idx="3">
            <a:schemeClr val="accent2"/>
          </a:fillRef>
          <a:effectRef idx="3">
            <a:schemeClr val="accent2"/>
          </a:effectRef>
          <a:fontRef idx="minor">
            <a:schemeClr val="lt1"/>
          </a:fontRef>
        </p:style>
        <p:txBody>
          <a:bodyPr wrap="square" anchor="ctr">
            <a:spAutoFit/>
          </a:bodyPr>
          <a:lstStyle/>
          <a:p>
            <a:pPr algn="ctr"/>
            <a:r>
              <a:rPr lang="ru-RU" sz="1400" b="1" dirty="0">
                <a:solidFill>
                  <a:schemeClr val="bg1"/>
                </a:solidFill>
              </a:rPr>
              <a:t>Система общих задач ФОП</a:t>
            </a:r>
          </a:p>
        </p:txBody>
      </p:sp>
      <p:sp>
        <p:nvSpPr>
          <p:cNvPr id="7" name="TextBox 6">
            <a:extLst>
              <a:ext uri="{FF2B5EF4-FFF2-40B4-BE49-F238E27FC236}">
                <a16:creationId xmlns:a16="http://schemas.microsoft.com/office/drawing/2014/main" id="{D21DFBBF-A701-4CD1-B5CE-96530C9BA0BA}"/>
              </a:ext>
            </a:extLst>
          </p:cNvPr>
          <p:cNvSpPr txBox="1"/>
          <p:nvPr/>
        </p:nvSpPr>
        <p:spPr>
          <a:xfrm>
            <a:off x="2669722" y="3562664"/>
            <a:ext cx="2472336" cy="492443"/>
          </a:xfrm>
          <a:prstGeom prst="chevron">
            <a:avLst>
              <a:gd name="adj" fmla="val 68013"/>
            </a:avLst>
          </a:prstGeom>
          <a:solidFill>
            <a:srgbClr val="EF4B32"/>
          </a:solidFill>
        </p:spPr>
        <p:style>
          <a:lnRef idx="0">
            <a:schemeClr val="accent2"/>
          </a:lnRef>
          <a:fillRef idx="3">
            <a:schemeClr val="accent2"/>
          </a:fillRef>
          <a:effectRef idx="3">
            <a:schemeClr val="accent2"/>
          </a:effectRef>
          <a:fontRef idx="minor">
            <a:schemeClr val="lt1"/>
          </a:fontRef>
        </p:style>
        <p:txBody>
          <a:bodyPr wrap="square" anchor="ctr">
            <a:spAutoFit/>
          </a:bodyPr>
          <a:lstStyle/>
          <a:p>
            <a:pPr algn="ctr"/>
            <a:r>
              <a:rPr lang="ru-RU" sz="2600" b="1" dirty="0">
                <a:solidFill>
                  <a:schemeClr val="bg1"/>
                </a:solidFill>
              </a:rPr>
              <a:t>Принципы</a:t>
            </a:r>
          </a:p>
        </p:txBody>
      </p:sp>
      <p:sp>
        <p:nvSpPr>
          <p:cNvPr id="8" name="TextBox 7">
            <a:extLst>
              <a:ext uri="{FF2B5EF4-FFF2-40B4-BE49-F238E27FC236}">
                <a16:creationId xmlns:a16="http://schemas.microsoft.com/office/drawing/2014/main" id="{1635856F-DF7F-465A-8F19-5D1EF2E406EC}"/>
              </a:ext>
            </a:extLst>
          </p:cNvPr>
          <p:cNvSpPr txBox="1"/>
          <p:nvPr/>
        </p:nvSpPr>
        <p:spPr>
          <a:xfrm>
            <a:off x="784930" y="3571104"/>
            <a:ext cx="2244019" cy="492443"/>
          </a:xfrm>
          <a:prstGeom prst="chevron">
            <a:avLst>
              <a:gd name="adj" fmla="val 68013"/>
            </a:avLst>
          </a:prstGeom>
          <a:solidFill>
            <a:srgbClr val="EF4B32"/>
          </a:solidFill>
        </p:spPr>
        <p:style>
          <a:lnRef idx="0">
            <a:schemeClr val="accent2"/>
          </a:lnRef>
          <a:fillRef idx="3">
            <a:schemeClr val="accent2"/>
          </a:fillRef>
          <a:effectRef idx="3">
            <a:schemeClr val="accent2"/>
          </a:effectRef>
          <a:fontRef idx="minor">
            <a:schemeClr val="lt1"/>
          </a:fontRef>
        </p:style>
        <p:txBody>
          <a:bodyPr wrap="square" anchor="ctr">
            <a:spAutoFit/>
          </a:bodyPr>
          <a:lstStyle/>
          <a:p>
            <a:pPr algn="ctr"/>
            <a:r>
              <a:rPr lang="ru-RU" sz="2600" b="1" dirty="0">
                <a:solidFill>
                  <a:schemeClr val="bg1"/>
                </a:solidFill>
              </a:rPr>
              <a:t>Цель</a:t>
            </a:r>
          </a:p>
        </p:txBody>
      </p:sp>
      <p:sp>
        <p:nvSpPr>
          <p:cNvPr id="9" name="TextBox 8">
            <a:extLst>
              <a:ext uri="{FF2B5EF4-FFF2-40B4-BE49-F238E27FC236}">
                <a16:creationId xmlns:a16="http://schemas.microsoft.com/office/drawing/2014/main" id="{B3592566-FF20-4408-A6EE-E18E9F35ABCB}"/>
              </a:ext>
            </a:extLst>
          </p:cNvPr>
          <p:cNvSpPr txBox="1"/>
          <p:nvPr/>
        </p:nvSpPr>
        <p:spPr>
          <a:xfrm>
            <a:off x="784931" y="5762295"/>
            <a:ext cx="5684108" cy="707886"/>
          </a:xfrm>
          <a:prstGeom prst="chevron">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ru-RU" sz="2000" b="1" dirty="0"/>
              <a:t>Педагогическая диагностика: подбор методик</a:t>
            </a:r>
          </a:p>
        </p:txBody>
      </p:sp>
      <p:sp>
        <p:nvSpPr>
          <p:cNvPr id="10" name="Стрелка: вправо 9">
            <a:extLst>
              <a:ext uri="{FF2B5EF4-FFF2-40B4-BE49-F238E27FC236}">
                <a16:creationId xmlns:a16="http://schemas.microsoft.com/office/drawing/2014/main" id="{1321D822-D150-4858-B134-D157171F54E0}"/>
              </a:ext>
            </a:extLst>
          </p:cNvPr>
          <p:cNvSpPr/>
          <p:nvPr/>
        </p:nvSpPr>
        <p:spPr>
          <a:xfrm>
            <a:off x="5646749" y="4798387"/>
            <a:ext cx="822290" cy="382054"/>
          </a:xfrm>
          <a:prstGeom prst="rightArrow">
            <a:avLst>
              <a:gd name="adj1" fmla="val 50000"/>
              <a:gd name="adj2" fmla="val 56061"/>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ru-RU"/>
          </a:p>
        </p:txBody>
      </p:sp>
      <p:sp>
        <p:nvSpPr>
          <p:cNvPr id="11" name="TextBox 10">
            <a:extLst>
              <a:ext uri="{FF2B5EF4-FFF2-40B4-BE49-F238E27FC236}">
                <a16:creationId xmlns:a16="http://schemas.microsoft.com/office/drawing/2014/main" id="{E7B9C974-D0D8-402B-9074-27629E24D2E2}"/>
              </a:ext>
            </a:extLst>
          </p:cNvPr>
          <p:cNvSpPr txBox="1"/>
          <p:nvPr/>
        </p:nvSpPr>
        <p:spPr>
          <a:xfrm>
            <a:off x="2146184" y="4085892"/>
            <a:ext cx="3519412" cy="1477328"/>
          </a:xfrm>
          <a:prstGeom prst="upArrowCallout">
            <a:avLst>
              <a:gd name="adj1" fmla="val 22847"/>
              <a:gd name="adj2" fmla="val 23565"/>
              <a:gd name="adj3" fmla="val 25000"/>
              <a:gd name="adj4" fmla="val 68502"/>
            </a:avLst>
          </a:prstGeom>
        </p:spPr>
        <p:style>
          <a:lnRef idx="0">
            <a:schemeClr val="accent1"/>
          </a:lnRef>
          <a:fillRef idx="3">
            <a:schemeClr val="accent1"/>
          </a:fillRef>
          <a:effectRef idx="3">
            <a:schemeClr val="accent1"/>
          </a:effectRef>
          <a:fontRef idx="minor">
            <a:schemeClr val="lt1"/>
          </a:fontRef>
        </p:style>
        <p:txBody>
          <a:bodyPr wrap="square" anchor="ctr">
            <a:spAutoFit/>
          </a:bodyPr>
          <a:lstStyle/>
          <a:p>
            <a:pPr algn="ctr"/>
            <a:r>
              <a:rPr lang="ru-RU" sz="2000" b="1" dirty="0">
                <a:solidFill>
                  <a:schemeClr val="bg1"/>
                </a:solidFill>
              </a:rPr>
              <a:t>Какие технологии позволят реализовать указанные принципы?</a:t>
            </a:r>
          </a:p>
        </p:txBody>
      </p:sp>
      <p:sp>
        <p:nvSpPr>
          <p:cNvPr id="12" name="TextBox 11">
            <a:extLst>
              <a:ext uri="{FF2B5EF4-FFF2-40B4-BE49-F238E27FC236}">
                <a16:creationId xmlns:a16="http://schemas.microsoft.com/office/drawing/2014/main" id="{63F006A5-A087-46C9-8034-62532B16AF46}"/>
              </a:ext>
            </a:extLst>
          </p:cNvPr>
          <p:cNvSpPr txBox="1"/>
          <p:nvPr/>
        </p:nvSpPr>
        <p:spPr>
          <a:xfrm>
            <a:off x="6533266" y="4410651"/>
            <a:ext cx="1825803" cy="1938814"/>
          </a:xfrm>
          <a:prstGeom prst="round2DiagRect">
            <a:avLst>
              <a:gd name="adj1" fmla="val 12695"/>
              <a:gd name="adj2" fmla="val 0"/>
            </a:avLst>
          </a:prstGeom>
        </p:spPr>
        <p:style>
          <a:lnRef idx="0">
            <a:schemeClr val="accent4"/>
          </a:lnRef>
          <a:fillRef idx="3">
            <a:schemeClr val="accent4"/>
          </a:fillRef>
          <a:effectRef idx="3">
            <a:schemeClr val="accent4"/>
          </a:effectRef>
          <a:fontRef idx="minor">
            <a:schemeClr val="lt1"/>
          </a:fontRef>
        </p:style>
        <p:txBody>
          <a:bodyPr wrap="square" rtlCol="0" anchor="ctr">
            <a:spAutoFit/>
          </a:bodyPr>
          <a:lstStyle/>
          <a:p>
            <a:pPr algn="just"/>
            <a:r>
              <a:rPr lang="ru-RU" sz="2800" b="1" dirty="0"/>
              <a:t>Выходим на этап разработки</a:t>
            </a:r>
          </a:p>
        </p:txBody>
      </p:sp>
      <p:sp>
        <p:nvSpPr>
          <p:cNvPr id="15" name="Прямоугольник 14">
            <a:extLst>
              <a:ext uri="{FF2B5EF4-FFF2-40B4-BE49-F238E27FC236}">
                <a16:creationId xmlns:a16="http://schemas.microsoft.com/office/drawing/2014/main" id="{8CB6F047-473E-446A-8F0F-2D496B31481E}"/>
              </a:ext>
            </a:extLst>
          </p:cNvPr>
          <p:cNvSpPr/>
          <p:nvPr/>
        </p:nvSpPr>
        <p:spPr>
          <a:xfrm>
            <a:off x="952729" y="4262622"/>
            <a:ext cx="1519240" cy="1631216"/>
          </a:xfrm>
          <a:prstGeom prst="rect">
            <a:avLst/>
          </a:prstGeom>
          <a:noFill/>
        </p:spPr>
        <p:txBody>
          <a:bodyPr wrap="square" lIns="91440" tIns="45720" rIns="91440" bIns="45720">
            <a:spAutoFit/>
          </a:bodyPr>
          <a:lstStyle/>
          <a:p>
            <a:pPr algn="ctr"/>
            <a:r>
              <a:rPr lang="ru-RU" sz="10000" b="1" dirty="0">
                <a:ln w="6350">
                  <a:solidFill>
                    <a:schemeClr val="tx1"/>
                  </a:solidFill>
                  <a:prstDash val="solid"/>
                </a:ln>
                <a:solidFill>
                  <a:srgbClr val="EF4930"/>
                </a:solidFill>
              </a:rPr>
              <a:t>!</a:t>
            </a:r>
          </a:p>
        </p:txBody>
      </p:sp>
      <p:sp>
        <p:nvSpPr>
          <p:cNvPr id="16" name="Прямоугольник 15">
            <a:extLst>
              <a:ext uri="{FF2B5EF4-FFF2-40B4-BE49-F238E27FC236}">
                <a16:creationId xmlns:a16="http://schemas.microsoft.com/office/drawing/2014/main" id="{A7221329-FA3D-4979-B521-9EAF01142F14}"/>
              </a:ext>
            </a:extLst>
          </p:cNvPr>
          <p:cNvSpPr/>
          <p:nvPr/>
        </p:nvSpPr>
        <p:spPr>
          <a:xfrm>
            <a:off x="36278" y="5247171"/>
            <a:ext cx="822661" cy="1631216"/>
          </a:xfrm>
          <a:prstGeom prst="rect">
            <a:avLst/>
          </a:prstGeom>
          <a:noFill/>
        </p:spPr>
        <p:txBody>
          <a:bodyPr wrap="none" lIns="91440" tIns="45720" rIns="91440" bIns="45720">
            <a:spAutoFit/>
          </a:bodyPr>
          <a:lstStyle/>
          <a:p>
            <a:pPr algn="ctr"/>
            <a:r>
              <a:rPr lang="ru-RU" sz="10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500" fill="hold"/>
                                        <p:tgtEl>
                                          <p:spTgt spid="6"/>
                                        </p:tgtEl>
                                        <p:attrNameLst>
                                          <p:attrName>ppt_w</p:attrName>
                                        </p:attrNameLst>
                                      </p:cBhvr>
                                      <p:tavLst>
                                        <p:tav tm="0">
                                          <p:val>
                                            <p:fltVal val="0"/>
                                          </p:val>
                                        </p:tav>
                                        <p:tav tm="100000">
                                          <p:val>
                                            <p:strVal val="#ppt_w"/>
                                          </p:val>
                                        </p:tav>
                                      </p:tavLst>
                                    </p:anim>
                                    <p:anim calcmode="lin" valueType="num">
                                      <p:cBhvr>
                                        <p:cTn id="22" dur="500" fill="hold"/>
                                        <p:tgtEl>
                                          <p:spTgt spid="6"/>
                                        </p:tgtEl>
                                        <p:attrNameLst>
                                          <p:attrName>ppt_h</p:attrName>
                                        </p:attrNameLst>
                                      </p:cBhvr>
                                      <p:tavLst>
                                        <p:tav tm="0">
                                          <p:val>
                                            <p:fltVal val="0"/>
                                          </p:val>
                                        </p:tav>
                                        <p:tav tm="100000">
                                          <p:val>
                                            <p:strVal val="#ppt_h"/>
                                          </p:val>
                                        </p:tav>
                                      </p:tavLst>
                                    </p:anim>
                                    <p:animEffect transition="in" filter="fade">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 calcmode="lin" valueType="num">
                                      <p:cBhvr>
                                        <p:cTn id="28" dur="500" fill="hold"/>
                                        <p:tgtEl>
                                          <p:spTgt spid="11"/>
                                        </p:tgtEl>
                                        <p:attrNameLst>
                                          <p:attrName>ppt_w</p:attrName>
                                        </p:attrNameLst>
                                      </p:cBhvr>
                                      <p:tavLst>
                                        <p:tav tm="0">
                                          <p:val>
                                            <p:fltVal val="0"/>
                                          </p:val>
                                        </p:tav>
                                        <p:tav tm="100000">
                                          <p:val>
                                            <p:strVal val="#ppt_w"/>
                                          </p:val>
                                        </p:tav>
                                      </p:tavLst>
                                    </p:anim>
                                    <p:anim calcmode="lin" valueType="num">
                                      <p:cBhvr>
                                        <p:cTn id="29" dur="500" fill="hold"/>
                                        <p:tgtEl>
                                          <p:spTgt spid="11"/>
                                        </p:tgtEl>
                                        <p:attrNameLst>
                                          <p:attrName>ppt_h</p:attrName>
                                        </p:attrNameLst>
                                      </p:cBhvr>
                                      <p:tavLst>
                                        <p:tav tm="0">
                                          <p:val>
                                            <p:fltVal val="0"/>
                                          </p:val>
                                        </p:tav>
                                        <p:tav tm="100000">
                                          <p:val>
                                            <p:strVal val="#ppt_h"/>
                                          </p:val>
                                        </p:tav>
                                      </p:tavLst>
                                    </p:anim>
                                    <p:animEffect transition="in" filter="fade">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 calcmode="lin" valueType="num">
                                      <p:cBhvr>
                                        <p:cTn id="35" dur="500" fill="hold"/>
                                        <p:tgtEl>
                                          <p:spTgt spid="15"/>
                                        </p:tgtEl>
                                        <p:attrNameLst>
                                          <p:attrName>ppt_w</p:attrName>
                                        </p:attrNameLst>
                                      </p:cBhvr>
                                      <p:tavLst>
                                        <p:tav tm="0">
                                          <p:val>
                                            <p:fltVal val="0"/>
                                          </p:val>
                                        </p:tav>
                                        <p:tav tm="100000">
                                          <p:val>
                                            <p:strVal val="#ppt_w"/>
                                          </p:val>
                                        </p:tav>
                                      </p:tavLst>
                                    </p:anim>
                                    <p:anim calcmode="lin" valueType="num">
                                      <p:cBhvr>
                                        <p:cTn id="36" dur="500" fill="hold"/>
                                        <p:tgtEl>
                                          <p:spTgt spid="15"/>
                                        </p:tgtEl>
                                        <p:attrNameLst>
                                          <p:attrName>ppt_h</p:attrName>
                                        </p:attrNameLst>
                                      </p:cBhvr>
                                      <p:tavLst>
                                        <p:tav tm="0">
                                          <p:val>
                                            <p:fltVal val="0"/>
                                          </p:val>
                                        </p:tav>
                                        <p:tav tm="100000">
                                          <p:val>
                                            <p:strVal val="#ppt_h"/>
                                          </p:val>
                                        </p:tav>
                                      </p:tavLst>
                                    </p:anim>
                                    <p:animEffect transition="in" filter="fade">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 calcmode="lin" valueType="num">
                                      <p:cBhvr>
                                        <p:cTn id="42" dur="500" fill="hold"/>
                                        <p:tgtEl>
                                          <p:spTgt spid="16"/>
                                        </p:tgtEl>
                                        <p:attrNameLst>
                                          <p:attrName>ppt_w</p:attrName>
                                        </p:attrNameLst>
                                      </p:cBhvr>
                                      <p:tavLst>
                                        <p:tav tm="0">
                                          <p:val>
                                            <p:fltVal val="0"/>
                                          </p:val>
                                        </p:tav>
                                        <p:tav tm="100000">
                                          <p:val>
                                            <p:strVal val="#ppt_w"/>
                                          </p:val>
                                        </p:tav>
                                      </p:tavLst>
                                    </p:anim>
                                    <p:anim calcmode="lin" valueType="num">
                                      <p:cBhvr>
                                        <p:cTn id="43" dur="500" fill="hold"/>
                                        <p:tgtEl>
                                          <p:spTgt spid="16"/>
                                        </p:tgtEl>
                                        <p:attrNameLst>
                                          <p:attrName>ppt_h</p:attrName>
                                        </p:attrNameLst>
                                      </p:cBhvr>
                                      <p:tavLst>
                                        <p:tav tm="0">
                                          <p:val>
                                            <p:fltVal val="0"/>
                                          </p:val>
                                        </p:tav>
                                        <p:tav tm="100000">
                                          <p:val>
                                            <p:strVal val="#ppt_h"/>
                                          </p:val>
                                        </p:tav>
                                      </p:tavLst>
                                    </p:anim>
                                    <p:animEffect transition="in" filter="fade">
                                      <p:cBhvr>
                                        <p:cTn id="44" dur="500"/>
                                        <p:tgtEl>
                                          <p:spTgt spid="16"/>
                                        </p:tgtEl>
                                      </p:cBhvr>
                                    </p:animEffect>
                                  </p:childTnLst>
                                </p:cTn>
                              </p:par>
                              <p:par>
                                <p:cTn id="45" presetID="53" presetClass="entr" presetSubtype="16" fill="hold" grpId="0" nodeType="with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p:cTn id="47" dur="500" fill="hold"/>
                                        <p:tgtEl>
                                          <p:spTgt spid="9"/>
                                        </p:tgtEl>
                                        <p:attrNameLst>
                                          <p:attrName>ppt_w</p:attrName>
                                        </p:attrNameLst>
                                      </p:cBhvr>
                                      <p:tavLst>
                                        <p:tav tm="0">
                                          <p:val>
                                            <p:fltVal val="0"/>
                                          </p:val>
                                        </p:tav>
                                        <p:tav tm="100000">
                                          <p:val>
                                            <p:strVal val="#ppt_w"/>
                                          </p:val>
                                        </p:tav>
                                      </p:tavLst>
                                    </p:anim>
                                    <p:anim calcmode="lin" valueType="num">
                                      <p:cBhvr>
                                        <p:cTn id="48" dur="500" fill="hold"/>
                                        <p:tgtEl>
                                          <p:spTgt spid="9"/>
                                        </p:tgtEl>
                                        <p:attrNameLst>
                                          <p:attrName>ppt_h</p:attrName>
                                        </p:attrNameLst>
                                      </p:cBhvr>
                                      <p:tavLst>
                                        <p:tav tm="0">
                                          <p:val>
                                            <p:fltVal val="0"/>
                                          </p:val>
                                        </p:tav>
                                        <p:tav tm="100000">
                                          <p:val>
                                            <p:strVal val="#ppt_h"/>
                                          </p:val>
                                        </p:tav>
                                      </p:tavLst>
                                    </p:anim>
                                    <p:animEffect transition="in" filter="fade">
                                      <p:cBhvr>
                                        <p:cTn id="49" dur="500"/>
                                        <p:tgtEl>
                                          <p:spTgt spid="9"/>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10"/>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53" presetClass="entr" presetSubtype="16" fill="hold" grpId="0" nodeType="clickEffect">
                                  <p:stCondLst>
                                    <p:cond delay="0"/>
                                  </p:stCondLst>
                                  <p:childTnLst>
                                    <p:set>
                                      <p:cBhvr>
                                        <p:cTn id="57" dur="1" fill="hold">
                                          <p:stCondLst>
                                            <p:cond delay="0"/>
                                          </p:stCondLst>
                                        </p:cTn>
                                        <p:tgtEl>
                                          <p:spTgt spid="12"/>
                                        </p:tgtEl>
                                        <p:attrNameLst>
                                          <p:attrName>style.visibility</p:attrName>
                                        </p:attrNameLst>
                                      </p:cBhvr>
                                      <p:to>
                                        <p:strVal val="visible"/>
                                      </p:to>
                                    </p:set>
                                    <p:anim calcmode="lin" valueType="num">
                                      <p:cBhvr>
                                        <p:cTn id="58" dur="500" fill="hold"/>
                                        <p:tgtEl>
                                          <p:spTgt spid="12"/>
                                        </p:tgtEl>
                                        <p:attrNameLst>
                                          <p:attrName>ppt_w</p:attrName>
                                        </p:attrNameLst>
                                      </p:cBhvr>
                                      <p:tavLst>
                                        <p:tav tm="0">
                                          <p:val>
                                            <p:fltVal val="0"/>
                                          </p:val>
                                        </p:tav>
                                        <p:tav tm="100000">
                                          <p:val>
                                            <p:strVal val="#ppt_w"/>
                                          </p:val>
                                        </p:tav>
                                      </p:tavLst>
                                    </p:anim>
                                    <p:anim calcmode="lin" valueType="num">
                                      <p:cBhvr>
                                        <p:cTn id="59" dur="500" fill="hold"/>
                                        <p:tgtEl>
                                          <p:spTgt spid="12"/>
                                        </p:tgtEl>
                                        <p:attrNameLst>
                                          <p:attrName>ppt_h</p:attrName>
                                        </p:attrNameLst>
                                      </p:cBhvr>
                                      <p:tavLst>
                                        <p:tav tm="0">
                                          <p:val>
                                            <p:fltVal val="0"/>
                                          </p:val>
                                        </p:tav>
                                        <p:tav tm="100000">
                                          <p:val>
                                            <p:strVal val="#ppt_h"/>
                                          </p:val>
                                        </p:tav>
                                      </p:tavLst>
                                    </p:anim>
                                    <p:animEffect transition="in" filter="fade">
                                      <p:cBhvr>
                                        <p:cTn id="6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5" grpId="0"/>
      <p:bldP spid="1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27CCD010-C01D-4022-8B47-3DD11429AABD}"/>
              </a:ext>
            </a:extLst>
          </p:cNvPr>
          <p:cNvSpPr txBox="1">
            <a:spLocks/>
          </p:cNvSpPr>
          <p:nvPr/>
        </p:nvSpPr>
        <p:spPr bwMode="auto">
          <a:xfrm>
            <a:off x="457200" y="508536"/>
            <a:ext cx="8229600" cy="1074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Корректировка содержания ООП: </a:t>
            </a:r>
          </a:p>
          <a:p>
            <a:pPr algn="ctr" eaLnBrk="1" hangingPunct="1"/>
            <a:r>
              <a:rPr lang="ru-RU" altLang="ru-RU" sz="2900" b="1" dirty="0">
                <a:effectLst>
                  <a:outerShdw blurRad="38100" dist="38100" dir="2700000" algn="tl">
                    <a:srgbClr val="000000">
                      <a:alpha val="43137"/>
                    </a:srgbClr>
                  </a:outerShdw>
                </a:effectLst>
              </a:rPr>
              <a:t>Целевой раздел</a:t>
            </a:r>
          </a:p>
        </p:txBody>
      </p:sp>
      <p:sp>
        <p:nvSpPr>
          <p:cNvPr id="8" name="TextBox 7">
            <a:extLst>
              <a:ext uri="{FF2B5EF4-FFF2-40B4-BE49-F238E27FC236}">
                <a16:creationId xmlns:a16="http://schemas.microsoft.com/office/drawing/2014/main" id="{65825E71-20D9-49D6-8D48-FF48E00B71BD}"/>
              </a:ext>
            </a:extLst>
          </p:cNvPr>
          <p:cNvSpPr txBox="1"/>
          <p:nvPr/>
        </p:nvSpPr>
        <p:spPr>
          <a:xfrm>
            <a:off x="171069" y="2420765"/>
            <a:ext cx="2254611" cy="738664"/>
          </a:xfrm>
          <a:prstGeom prst="chevron">
            <a:avLst>
              <a:gd name="adj" fmla="val 44996"/>
            </a:avLst>
          </a:prstGeom>
          <a:solidFill>
            <a:srgbClr val="EF4B32"/>
          </a:solidFill>
        </p:spPr>
        <p:style>
          <a:lnRef idx="0">
            <a:schemeClr val="accent1"/>
          </a:lnRef>
          <a:fillRef idx="3">
            <a:schemeClr val="accent1"/>
          </a:fillRef>
          <a:effectRef idx="3">
            <a:schemeClr val="accent1"/>
          </a:effectRef>
          <a:fontRef idx="minor">
            <a:schemeClr val="lt1"/>
          </a:fontRef>
        </p:style>
        <p:txBody>
          <a:bodyPr wrap="square" anchor="ctr">
            <a:spAutoFit/>
          </a:bodyPr>
          <a:lstStyle/>
          <a:p>
            <a:pPr algn="r"/>
            <a:r>
              <a:rPr lang="ru-RU" sz="1400" b="1" dirty="0">
                <a:solidFill>
                  <a:schemeClr val="bg1"/>
                </a:solidFill>
              </a:rPr>
              <a:t>Задачи ВОП по образовательным областям</a:t>
            </a:r>
          </a:p>
        </p:txBody>
      </p:sp>
      <p:sp>
        <p:nvSpPr>
          <p:cNvPr id="9" name="TextBox 8">
            <a:extLst>
              <a:ext uri="{FF2B5EF4-FFF2-40B4-BE49-F238E27FC236}">
                <a16:creationId xmlns:a16="http://schemas.microsoft.com/office/drawing/2014/main" id="{A5AA0B43-1892-4AE7-948A-497286BE2D4B}"/>
              </a:ext>
            </a:extLst>
          </p:cNvPr>
          <p:cNvSpPr txBox="1"/>
          <p:nvPr/>
        </p:nvSpPr>
        <p:spPr>
          <a:xfrm rot="5400000">
            <a:off x="5800655" y="2668720"/>
            <a:ext cx="2096155" cy="3026416"/>
          </a:xfrm>
          <a:prstGeom prst="leftRightArrowCallout">
            <a:avLst>
              <a:gd name="adj1" fmla="val 15404"/>
              <a:gd name="adj2" fmla="val 17083"/>
              <a:gd name="adj3" fmla="val 23960"/>
              <a:gd name="adj4" fmla="val 48123"/>
            </a:avLst>
          </a:prstGeom>
        </p:spPr>
        <p:style>
          <a:lnRef idx="0">
            <a:schemeClr val="accent1"/>
          </a:lnRef>
          <a:fillRef idx="3">
            <a:schemeClr val="accent1"/>
          </a:fillRef>
          <a:effectRef idx="3">
            <a:schemeClr val="accent1"/>
          </a:effectRef>
          <a:fontRef idx="minor">
            <a:schemeClr val="lt1"/>
          </a:fontRef>
        </p:style>
        <p:txBody>
          <a:bodyPr vert="vert270" wrap="square" anchor="ctr">
            <a:spAutoFit/>
          </a:bodyPr>
          <a:lstStyle/>
          <a:p>
            <a:pPr algn="ctr"/>
            <a:r>
              <a:rPr lang="ru-RU" b="1" dirty="0">
                <a:solidFill>
                  <a:schemeClr val="bg1"/>
                </a:solidFill>
              </a:rPr>
              <a:t>Какие технологии позволят достичь планируемых результатов?</a:t>
            </a:r>
          </a:p>
        </p:txBody>
      </p:sp>
      <p:sp>
        <p:nvSpPr>
          <p:cNvPr id="10" name="TextBox 9">
            <a:extLst>
              <a:ext uri="{FF2B5EF4-FFF2-40B4-BE49-F238E27FC236}">
                <a16:creationId xmlns:a16="http://schemas.microsoft.com/office/drawing/2014/main" id="{33C0F6E5-9E9D-4A6B-A9CB-2109B20F0E8F}"/>
              </a:ext>
            </a:extLst>
          </p:cNvPr>
          <p:cNvSpPr txBox="1"/>
          <p:nvPr/>
        </p:nvSpPr>
        <p:spPr>
          <a:xfrm>
            <a:off x="2066677" y="2420765"/>
            <a:ext cx="2254611" cy="738664"/>
          </a:xfrm>
          <a:prstGeom prst="chevron">
            <a:avLst>
              <a:gd name="adj" fmla="val 44996"/>
            </a:avLst>
          </a:prstGeom>
          <a:solidFill>
            <a:srgbClr val="EF4B32"/>
          </a:solidFill>
        </p:spPr>
        <p:style>
          <a:lnRef idx="0">
            <a:schemeClr val="accent1"/>
          </a:lnRef>
          <a:fillRef idx="3">
            <a:schemeClr val="accent1"/>
          </a:fillRef>
          <a:effectRef idx="3">
            <a:schemeClr val="accent1"/>
          </a:effectRef>
          <a:fontRef idx="minor">
            <a:schemeClr val="lt1"/>
          </a:fontRef>
        </p:style>
        <p:txBody>
          <a:bodyPr wrap="square" anchor="ctr">
            <a:spAutoFit/>
          </a:bodyPr>
          <a:lstStyle/>
          <a:p>
            <a:pPr algn="r"/>
            <a:r>
              <a:rPr lang="ru-RU" sz="1400" b="1" dirty="0">
                <a:solidFill>
                  <a:schemeClr val="bg1"/>
                </a:solidFill>
              </a:rPr>
              <a:t>Преемственность задач между возрастами</a:t>
            </a:r>
          </a:p>
        </p:txBody>
      </p:sp>
      <p:sp>
        <p:nvSpPr>
          <p:cNvPr id="11" name="TextBox 10">
            <a:extLst>
              <a:ext uri="{FF2B5EF4-FFF2-40B4-BE49-F238E27FC236}">
                <a16:creationId xmlns:a16="http://schemas.microsoft.com/office/drawing/2014/main" id="{7CE302C2-865C-4A68-83CE-5F0E27C44C88}"/>
              </a:ext>
            </a:extLst>
          </p:cNvPr>
          <p:cNvSpPr txBox="1"/>
          <p:nvPr/>
        </p:nvSpPr>
        <p:spPr>
          <a:xfrm>
            <a:off x="3974819" y="2420765"/>
            <a:ext cx="2366796" cy="738664"/>
          </a:xfrm>
          <a:prstGeom prst="chevron">
            <a:avLst>
              <a:gd name="adj" fmla="val 43316"/>
            </a:avLst>
          </a:prstGeom>
          <a:solidFill>
            <a:srgbClr val="EF4B32"/>
          </a:solidFill>
        </p:spPr>
        <p:style>
          <a:lnRef idx="0">
            <a:schemeClr val="accent1"/>
          </a:lnRef>
          <a:fillRef idx="3">
            <a:schemeClr val="accent1"/>
          </a:fillRef>
          <a:effectRef idx="3">
            <a:schemeClr val="accent1"/>
          </a:effectRef>
          <a:fontRef idx="minor">
            <a:schemeClr val="lt1"/>
          </a:fontRef>
        </p:style>
        <p:txBody>
          <a:bodyPr wrap="square" anchor="ctr">
            <a:spAutoFit/>
          </a:bodyPr>
          <a:lstStyle/>
          <a:p>
            <a:pPr algn="r"/>
            <a:r>
              <a:rPr lang="ru-RU" sz="1400" b="1" dirty="0">
                <a:solidFill>
                  <a:schemeClr val="bg1"/>
                </a:solidFill>
              </a:rPr>
              <a:t>Преемственность содержания между возрастами</a:t>
            </a:r>
          </a:p>
        </p:txBody>
      </p:sp>
      <p:sp>
        <p:nvSpPr>
          <p:cNvPr id="12" name="TextBox 11">
            <a:extLst>
              <a:ext uri="{FF2B5EF4-FFF2-40B4-BE49-F238E27FC236}">
                <a16:creationId xmlns:a16="http://schemas.microsoft.com/office/drawing/2014/main" id="{C754C84B-7D9B-499D-8E33-5AD8970A38DA}"/>
              </a:ext>
            </a:extLst>
          </p:cNvPr>
          <p:cNvSpPr txBox="1"/>
          <p:nvPr/>
        </p:nvSpPr>
        <p:spPr>
          <a:xfrm>
            <a:off x="1061869" y="5345026"/>
            <a:ext cx="4821226" cy="707886"/>
          </a:xfrm>
          <a:prstGeom prst="chevron">
            <a:avLst>
              <a:gd name="adj" fmla="val 87371"/>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ru-RU" sz="2000" b="1" dirty="0"/>
              <a:t>Поддержка детской инициативы</a:t>
            </a:r>
          </a:p>
        </p:txBody>
      </p:sp>
      <p:sp>
        <p:nvSpPr>
          <p:cNvPr id="14" name="TextBox 13">
            <a:extLst>
              <a:ext uri="{FF2B5EF4-FFF2-40B4-BE49-F238E27FC236}">
                <a16:creationId xmlns:a16="http://schemas.microsoft.com/office/drawing/2014/main" id="{AD704B56-A5D5-4F04-9F11-797137147247}"/>
              </a:ext>
            </a:extLst>
          </p:cNvPr>
          <p:cNvSpPr txBox="1"/>
          <p:nvPr/>
        </p:nvSpPr>
        <p:spPr>
          <a:xfrm>
            <a:off x="5883095" y="5239269"/>
            <a:ext cx="2478846" cy="919401"/>
          </a:xfrm>
          <a:prstGeom prst="round2Diag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lang="ru-RU" sz="2400" b="1" dirty="0"/>
              <a:t>Выходим на этап разработки</a:t>
            </a:r>
          </a:p>
        </p:txBody>
      </p:sp>
      <p:sp>
        <p:nvSpPr>
          <p:cNvPr id="15" name="TextBox 14">
            <a:extLst>
              <a:ext uri="{FF2B5EF4-FFF2-40B4-BE49-F238E27FC236}">
                <a16:creationId xmlns:a16="http://schemas.microsoft.com/office/drawing/2014/main" id="{35410D69-4DA3-4C0B-A6AF-088D99490B12}"/>
              </a:ext>
            </a:extLst>
          </p:cNvPr>
          <p:cNvSpPr txBox="1"/>
          <p:nvPr/>
        </p:nvSpPr>
        <p:spPr>
          <a:xfrm>
            <a:off x="6015371" y="2420765"/>
            <a:ext cx="2431521" cy="738664"/>
          </a:xfrm>
          <a:prstGeom prst="chevron">
            <a:avLst>
              <a:gd name="adj" fmla="val 43316"/>
            </a:avLst>
          </a:prstGeom>
          <a:solidFill>
            <a:srgbClr val="EF4B32"/>
          </a:solidFill>
        </p:spPr>
        <p:style>
          <a:lnRef idx="0">
            <a:schemeClr val="accent1"/>
          </a:lnRef>
          <a:fillRef idx="3">
            <a:schemeClr val="accent1"/>
          </a:fillRef>
          <a:effectRef idx="3">
            <a:schemeClr val="accent1"/>
          </a:effectRef>
          <a:fontRef idx="minor">
            <a:schemeClr val="lt1"/>
          </a:fontRef>
        </p:style>
        <p:txBody>
          <a:bodyPr wrap="square" anchor="ctr">
            <a:spAutoFit/>
          </a:bodyPr>
          <a:lstStyle/>
          <a:p>
            <a:pPr algn="r"/>
            <a:r>
              <a:rPr lang="ru-RU" sz="1400" b="1" dirty="0">
                <a:solidFill>
                  <a:schemeClr val="bg1"/>
                </a:solidFill>
              </a:rPr>
              <a:t>Преемственность содержания между возрастами</a:t>
            </a:r>
          </a:p>
        </p:txBody>
      </p:sp>
      <p:sp>
        <p:nvSpPr>
          <p:cNvPr id="16" name="Прямоугольник 15">
            <a:extLst>
              <a:ext uri="{FF2B5EF4-FFF2-40B4-BE49-F238E27FC236}">
                <a16:creationId xmlns:a16="http://schemas.microsoft.com/office/drawing/2014/main" id="{7F56EFFA-B5AA-4B5D-9BEA-F9F44F0FF378}"/>
              </a:ext>
            </a:extLst>
          </p:cNvPr>
          <p:cNvSpPr/>
          <p:nvPr/>
        </p:nvSpPr>
        <p:spPr>
          <a:xfrm>
            <a:off x="3980154" y="3371267"/>
            <a:ext cx="1519240" cy="1631216"/>
          </a:xfrm>
          <a:prstGeom prst="rect">
            <a:avLst/>
          </a:prstGeom>
          <a:noFill/>
        </p:spPr>
        <p:txBody>
          <a:bodyPr wrap="square" lIns="91440" tIns="45720" rIns="91440" bIns="45720">
            <a:spAutoFit/>
          </a:bodyPr>
          <a:lstStyle/>
          <a:p>
            <a:pPr algn="ctr"/>
            <a:r>
              <a:rPr lang="ru-RU" sz="10000" b="1" dirty="0">
                <a:ln w="6350">
                  <a:solidFill>
                    <a:schemeClr val="tx1"/>
                  </a:solidFill>
                  <a:prstDash val="solid"/>
                </a:ln>
                <a:solidFill>
                  <a:srgbClr val="EF4930"/>
                </a:solidFill>
              </a:rPr>
              <a:t>!</a:t>
            </a:r>
          </a:p>
        </p:txBody>
      </p:sp>
      <p:sp>
        <p:nvSpPr>
          <p:cNvPr id="17" name="Прямоугольник 16">
            <a:extLst>
              <a:ext uri="{FF2B5EF4-FFF2-40B4-BE49-F238E27FC236}">
                <a16:creationId xmlns:a16="http://schemas.microsoft.com/office/drawing/2014/main" id="{992F4ECC-293C-46C9-83E4-C2E02B051432}"/>
              </a:ext>
            </a:extLst>
          </p:cNvPr>
          <p:cNvSpPr/>
          <p:nvPr/>
        </p:nvSpPr>
        <p:spPr>
          <a:xfrm>
            <a:off x="230825" y="4806417"/>
            <a:ext cx="886782" cy="1785104"/>
          </a:xfrm>
          <a:prstGeom prst="rect">
            <a:avLst/>
          </a:prstGeom>
          <a:noFill/>
        </p:spPr>
        <p:txBody>
          <a:bodyPr wrap="none" lIns="91440" tIns="45720" rIns="91440" bIns="45720">
            <a:spAutoFit/>
          </a:bodyPr>
          <a:lstStyle/>
          <a:p>
            <a:pPr algn="ctr"/>
            <a:r>
              <a:rPr lang="ru-RU" sz="110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ppt_w</p:attrName>
                                        </p:attrNameLst>
                                      </p:cBhvr>
                                      <p:tavLst>
                                        <p:tav tm="0">
                                          <p:val>
                                            <p:fltVal val="0"/>
                                          </p:val>
                                        </p:tav>
                                        <p:tav tm="100000">
                                          <p:val>
                                            <p:strVal val="#ppt_w"/>
                                          </p:val>
                                        </p:tav>
                                      </p:tavLst>
                                    </p:anim>
                                    <p:anim calcmode="lin" valueType="num">
                                      <p:cBhvr>
                                        <p:cTn id="15" dur="500" fill="hold"/>
                                        <p:tgtEl>
                                          <p:spTgt spid="10"/>
                                        </p:tgtEl>
                                        <p:attrNameLst>
                                          <p:attrName>ppt_h</p:attrName>
                                        </p:attrNameLst>
                                      </p:cBhvr>
                                      <p:tavLst>
                                        <p:tav tm="0">
                                          <p:val>
                                            <p:fltVal val="0"/>
                                          </p:val>
                                        </p:tav>
                                        <p:tav tm="100000">
                                          <p:val>
                                            <p:strVal val="#ppt_h"/>
                                          </p:val>
                                        </p:tav>
                                      </p:tavLst>
                                    </p:anim>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 calcmode="lin" valueType="num">
                                      <p:cBhvr>
                                        <p:cTn id="21" dur="500" fill="hold"/>
                                        <p:tgtEl>
                                          <p:spTgt spid="11"/>
                                        </p:tgtEl>
                                        <p:attrNameLst>
                                          <p:attrName>ppt_w</p:attrName>
                                        </p:attrNameLst>
                                      </p:cBhvr>
                                      <p:tavLst>
                                        <p:tav tm="0">
                                          <p:val>
                                            <p:fltVal val="0"/>
                                          </p:val>
                                        </p:tav>
                                        <p:tav tm="100000">
                                          <p:val>
                                            <p:strVal val="#ppt_w"/>
                                          </p:val>
                                        </p:tav>
                                      </p:tavLst>
                                    </p:anim>
                                    <p:anim calcmode="lin" valueType="num">
                                      <p:cBhvr>
                                        <p:cTn id="22" dur="500" fill="hold"/>
                                        <p:tgtEl>
                                          <p:spTgt spid="11"/>
                                        </p:tgtEl>
                                        <p:attrNameLst>
                                          <p:attrName>ppt_h</p:attrName>
                                        </p:attrNameLst>
                                      </p:cBhvr>
                                      <p:tavLst>
                                        <p:tav tm="0">
                                          <p:val>
                                            <p:fltVal val="0"/>
                                          </p:val>
                                        </p:tav>
                                        <p:tav tm="100000">
                                          <p:val>
                                            <p:strVal val="#ppt_h"/>
                                          </p:val>
                                        </p:tav>
                                      </p:tavLst>
                                    </p:anim>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5"/>
                                        </p:tgtEl>
                                        <p:attrNameLst>
                                          <p:attrName>style.visibility</p:attrName>
                                        </p:attrNameLst>
                                      </p:cBhvr>
                                      <p:to>
                                        <p:strVal val="visible"/>
                                      </p:to>
                                    </p:set>
                                    <p:anim calcmode="lin" valueType="num">
                                      <p:cBhvr>
                                        <p:cTn id="28" dur="500" fill="hold"/>
                                        <p:tgtEl>
                                          <p:spTgt spid="15"/>
                                        </p:tgtEl>
                                        <p:attrNameLst>
                                          <p:attrName>ppt_w</p:attrName>
                                        </p:attrNameLst>
                                      </p:cBhvr>
                                      <p:tavLst>
                                        <p:tav tm="0">
                                          <p:val>
                                            <p:fltVal val="0"/>
                                          </p:val>
                                        </p:tav>
                                        <p:tav tm="100000">
                                          <p:val>
                                            <p:strVal val="#ppt_w"/>
                                          </p:val>
                                        </p:tav>
                                      </p:tavLst>
                                    </p:anim>
                                    <p:anim calcmode="lin" valueType="num">
                                      <p:cBhvr>
                                        <p:cTn id="29" dur="500" fill="hold"/>
                                        <p:tgtEl>
                                          <p:spTgt spid="15"/>
                                        </p:tgtEl>
                                        <p:attrNameLst>
                                          <p:attrName>ppt_h</p:attrName>
                                        </p:attrNameLst>
                                      </p:cBhvr>
                                      <p:tavLst>
                                        <p:tav tm="0">
                                          <p:val>
                                            <p:fltVal val="0"/>
                                          </p:val>
                                        </p:tav>
                                        <p:tav tm="100000">
                                          <p:val>
                                            <p:strVal val="#ppt_h"/>
                                          </p:val>
                                        </p:tav>
                                      </p:tavLst>
                                    </p:anim>
                                    <p:animEffect transition="in" filter="fade">
                                      <p:cBhvr>
                                        <p:cTn id="30" dur="500"/>
                                        <p:tgtEl>
                                          <p:spTgt spid="15"/>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 calcmode="lin" valueType="num">
                                      <p:cBhvr>
                                        <p:cTn id="35" dur="500" fill="hold"/>
                                        <p:tgtEl>
                                          <p:spTgt spid="9"/>
                                        </p:tgtEl>
                                        <p:attrNameLst>
                                          <p:attrName>ppt_w</p:attrName>
                                        </p:attrNameLst>
                                      </p:cBhvr>
                                      <p:tavLst>
                                        <p:tav tm="0">
                                          <p:val>
                                            <p:fltVal val="0"/>
                                          </p:val>
                                        </p:tav>
                                        <p:tav tm="100000">
                                          <p:val>
                                            <p:strVal val="#ppt_w"/>
                                          </p:val>
                                        </p:tav>
                                      </p:tavLst>
                                    </p:anim>
                                    <p:anim calcmode="lin" valueType="num">
                                      <p:cBhvr>
                                        <p:cTn id="36" dur="500" fill="hold"/>
                                        <p:tgtEl>
                                          <p:spTgt spid="9"/>
                                        </p:tgtEl>
                                        <p:attrNameLst>
                                          <p:attrName>ppt_h</p:attrName>
                                        </p:attrNameLst>
                                      </p:cBhvr>
                                      <p:tavLst>
                                        <p:tav tm="0">
                                          <p:val>
                                            <p:fltVal val="0"/>
                                          </p:val>
                                        </p:tav>
                                        <p:tav tm="100000">
                                          <p:val>
                                            <p:strVal val="#ppt_h"/>
                                          </p:val>
                                        </p:tav>
                                      </p:tavLst>
                                    </p:anim>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 calcmode="lin" valueType="num">
                                      <p:cBhvr>
                                        <p:cTn id="42" dur="500" fill="hold"/>
                                        <p:tgtEl>
                                          <p:spTgt spid="16"/>
                                        </p:tgtEl>
                                        <p:attrNameLst>
                                          <p:attrName>ppt_w</p:attrName>
                                        </p:attrNameLst>
                                      </p:cBhvr>
                                      <p:tavLst>
                                        <p:tav tm="0">
                                          <p:val>
                                            <p:fltVal val="0"/>
                                          </p:val>
                                        </p:tav>
                                        <p:tav tm="100000">
                                          <p:val>
                                            <p:strVal val="#ppt_w"/>
                                          </p:val>
                                        </p:tav>
                                      </p:tavLst>
                                    </p:anim>
                                    <p:anim calcmode="lin" valueType="num">
                                      <p:cBhvr>
                                        <p:cTn id="43" dur="500" fill="hold"/>
                                        <p:tgtEl>
                                          <p:spTgt spid="16"/>
                                        </p:tgtEl>
                                        <p:attrNameLst>
                                          <p:attrName>ppt_h</p:attrName>
                                        </p:attrNameLst>
                                      </p:cBhvr>
                                      <p:tavLst>
                                        <p:tav tm="0">
                                          <p:val>
                                            <p:fltVal val="0"/>
                                          </p:val>
                                        </p:tav>
                                        <p:tav tm="100000">
                                          <p:val>
                                            <p:strVal val="#ppt_h"/>
                                          </p:val>
                                        </p:tav>
                                      </p:tavLst>
                                    </p:anim>
                                    <p:animEffect transition="in" filter="fade">
                                      <p:cBhvr>
                                        <p:cTn id="44" dur="500"/>
                                        <p:tgtEl>
                                          <p:spTgt spid="16"/>
                                        </p:tgtEl>
                                      </p:cBhvr>
                                    </p:animEffec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p:cTn id="55" dur="500" fill="hold"/>
                                        <p:tgtEl>
                                          <p:spTgt spid="14"/>
                                        </p:tgtEl>
                                        <p:attrNameLst>
                                          <p:attrName>ppt_w</p:attrName>
                                        </p:attrNameLst>
                                      </p:cBhvr>
                                      <p:tavLst>
                                        <p:tav tm="0">
                                          <p:val>
                                            <p:fltVal val="0"/>
                                          </p:val>
                                        </p:tav>
                                        <p:tav tm="100000">
                                          <p:val>
                                            <p:strVal val="#ppt_w"/>
                                          </p:val>
                                        </p:tav>
                                      </p:tavLst>
                                    </p:anim>
                                    <p:anim calcmode="lin" valueType="num">
                                      <p:cBhvr>
                                        <p:cTn id="56" dur="500" fill="hold"/>
                                        <p:tgtEl>
                                          <p:spTgt spid="14"/>
                                        </p:tgtEl>
                                        <p:attrNameLst>
                                          <p:attrName>ppt_h</p:attrName>
                                        </p:attrNameLst>
                                      </p:cBhvr>
                                      <p:tavLst>
                                        <p:tav tm="0">
                                          <p:val>
                                            <p:fltVal val="0"/>
                                          </p:val>
                                        </p:tav>
                                        <p:tav tm="100000">
                                          <p:val>
                                            <p:strVal val="#ppt_h"/>
                                          </p:val>
                                        </p:tav>
                                      </p:tavLst>
                                    </p:anim>
                                    <p:animEffect transition="in" filter="fade">
                                      <p:cBhvr>
                                        <p:cTn id="5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4" grpId="0" animBg="1"/>
      <p:bldP spid="15" grpId="0" animBg="1"/>
      <p:bldP spid="16" grpId="0"/>
      <p:bldP spid="1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27CCD010-C01D-4022-8B47-3DD11429AABD}"/>
              </a:ext>
            </a:extLst>
          </p:cNvPr>
          <p:cNvSpPr txBox="1">
            <a:spLocks/>
          </p:cNvSpPr>
          <p:nvPr/>
        </p:nvSpPr>
        <p:spPr bwMode="auto">
          <a:xfrm>
            <a:off x="457200" y="508536"/>
            <a:ext cx="8229600" cy="1074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Корректировка содержания ООП: </a:t>
            </a:r>
          </a:p>
          <a:p>
            <a:pPr algn="ctr" eaLnBrk="1" hangingPunct="1"/>
            <a:r>
              <a:rPr lang="ru-RU" altLang="ru-RU" sz="2900" b="1" dirty="0">
                <a:effectLst>
                  <a:outerShdw blurRad="38100" dist="38100" dir="2700000" algn="tl">
                    <a:srgbClr val="000000">
                      <a:alpha val="43137"/>
                    </a:srgbClr>
                  </a:outerShdw>
                </a:effectLst>
              </a:rPr>
              <a:t>Целевой раздел</a:t>
            </a:r>
          </a:p>
        </p:txBody>
      </p:sp>
      <p:sp>
        <p:nvSpPr>
          <p:cNvPr id="19" name="TextBox 18">
            <a:extLst>
              <a:ext uri="{FF2B5EF4-FFF2-40B4-BE49-F238E27FC236}">
                <a16:creationId xmlns:a16="http://schemas.microsoft.com/office/drawing/2014/main" id="{A6AA0C99-C7BD-4D87-B06D-CF18F9DBF06B}"/>
              </a:ext>
            </a:extLst>
          </p:cNvPr>
          <p:cNvSpPr txBox="1"/>
          <p:nvPr/>
        </p:nvSpPr>
        <p:spPr>
          <a:xfrm>
            <a:off x="38003" y="2838095"/>
            <a:ext cx="2770649" cy="1708160"/>
          </a:xfrm>
          <a:prstGeom prst="chevron">
            <a:avLst>
              <a:gd name="adj" fmla="val 38848"/>
            </a:avLst>
          </a:prstGeom>
        </p:spPr>
        <p:style>
          <a:lnRef idx="0">
            <a:schemeClr val="accent1"/>
          </a:lnRef>
          <a:fillRef idx="3">
            <a:schemeClr val="accent1"/>
          </a:fillRef>
          <a:effectRef idx="3">
            <a:schemeClr val="accent1"/>
          </a:effectRef>
          <a:fontRef idx="minor">
            <a:schemeClr val="lt1"/>
          </a:fontRef>
        </p:style>
        <p:txBody>
          <a:bodyPr wrap="square" anchor="ctr">
            <a:spAutoFit/>
          </a:bodyPr>
          <a:lstStyle/>
          <a:p>
            <a:pPr algn="ctr"/>
            <a:r>
              <a:rPr lang="ru-RU" sz="1500" b="1" dirty="0">
                <a:solidFill>
                  <a:schemeClr val="bg1"/>
                </a:solidFill>
              </a:rPr>
              <a:t>Какие технологии позволят реализовать принципы ФОП?</a:t>
            </a:r>
          </a:p>
        </p:txBody>
      </p:sp>
      <p:sp>
        <p:nvSpPr>
          <p:cNvPr id="22" name="TextBox 21">
            <a:extLst>
              <a:ext uri="{FF2B5EF4-FFF2-40B4-BE49-F238E27FC236}">
                <a16:creationId xmlns:a16="http://schemas.microsoft.com/office/drawing/2014/main" id="{C10DADD8-D79C-478D-83F7-B6BE6AB9CA47}"/>
              </a:ext>
            </a:extLst>
          </p:cNvPr>
          <p:cNvSpPr txBox="1"/>
          <p:nvPr/>
        </p:nvSpPr>
        <p:spPr>
          <a:xfrm>
            <a:off x="1801351" y="2844492"/>
            <a:ext cx="2770649" cy="1708160"/>
          </a:xfrm>
          <a:prstGeom prst="chevron">
            <a:avLst>
              <a:gd name="adj" fmla="val 38848"/>
            </a:avLst>
          </a:prstGeom>
        </p:spPr>
        <p:style>
          <a:lnRef idx="0">
            <a:schemeClr val="accent1"/>
          </a:lnRef>
          <a:fillRef idx="3">
            <a:schemeClr val="accent1"/>
          </a:fillRef>
          <a:effectRef idx="3">
            <a:schemeClr val="accent1"/>
          </a:effectRef>
          <a:fontRef idx="minor">
            <a:schemeClr val="lt1"/>
          </a:fontRef>
        </p:style>
        <p:txBody>
          <a:bodyPr wrap="square" anchor="ctr">
            <a:spAutoFit/>
          </a:bodyPr>
          <a:lstStyle/>
          <a:p>
            <a:pPr algn="ctr"/>
            <a:r>
              <a:rPr lang="ru-RU" sz="1500" b="1" dirty="0">
                <a:solidFill>
                  <a:schemeClr val="bg1"/>
                </a:solidFill>
              </a:rPr>
              <a:t>Какие технологии позволят достичь планируемых </a:t>
            </a:r>
          </a:p>
          <a:p>
            <a:pPr algn="ctr"/>
            <a:r>
              <a:rPr lang="ru-RU" sz="1500" b="1" dirty="0">
                <a:solidFill>
                  <a:schemeClr val="bg1"/>
                </a:solidFill>
              </a:rPr>
              <a:t>результатов?</a:t>
            </a:r>
          </a:p>
          <a:p>
            <a:pPr algn="ctr"/>
            <a:endParaRPr lang="ru-RU" sz="1500" b="1" dirty="0">
              <a:solidFill>
                <a:schemeClr val="bg1"/>
              </a:solidFill>
            </a:endParaRPr>
          </a:p>
        </p:txBody>
      </p:sp>
      <p:sp>
        <p:nvSpPr>
          <p:cNvPr id="23" name="TextBox 22">
            <a:extLst>
              <a:ext uri="{FF2B5EF4-FFF2-40B4-BE49-F238E27FC236}">
                <a16:creationId xmlns:a16="http://schemas.microsoft.com/office/drawing/2014/main" id="{7E9FCC4A-6B65-4BA5-A67B-C72575F3A531}"/>
              </a:ext>
            </a:extLst>
          </p:cNvPr>
          <p:cNvSpPr txBox="1"/>
          <p:nvPr/>
        </p:nvSpPr>
        <p:spPr>
          <a:xfrm>
            <a:off x="3744947" y="2844492"/>
            <a:ext cx="3174238" cy="1708160"/>
          </a:xfrm>
          <a:prstGeom prst="chevron">
            <a:avLst>
              <a:gd name="adj" fmla="val 38848"/>
            </a:avLst>
          </a:prstGeom>
        </p:spPr>
        <p:style>
          <a:lnRef idx="0">
            <a:schemeClr val="accent1"/>
          </a:lnRef>
          <a:fillRef idx="3">
            <a:schemeClr val="accent1"/>
          </a:fillRef>
          <a:effectRef idx="3">
            <a:schemeClr val="accent1"/>
          </a:effectRef>
          <a:fontRef idx="minor">
            <a:schemeClr val="lt1"/>
          </a:fontRef>
        </p:style>
        <p:txBody>
          <a:bodyPr wrap="square" anchor="ctr">
            <a:spAutoFit/>
          </a:bodyPr>
          <a:lstStyle/>
          <a:p>
            <a:pPr algn="ctr"/>
            <a:endParaRPr lang="ru-RU" sz="1500" b="1" dirty="0">
              <a:solidFill>
                <a:schemeClr val="bg1"/>
              </a:solidFill>
            </a:endParaRPr>
          </a:p>
          <a:p>
            <a:pPr algn="ctr"/>
            <a:r>
              <a:rPr lang="ru-RU" sz="1500" b="1" dirty="0">
                <a:solidFill>
                  <a:schemeClr val="bg1"/>
                </a:solidFill>
              </a:rPr>
              <a:t>КАКОЕ НУЖНО</a:t>
            </a:r>
          </a:p>
          <a:p>
            <a:pPr algn="ctr"/>
            <a:r>
              <a:rPr lang="ru-RU" sz="1500" b="1" dirty="0">
                <a:solidFill>
                  <a:schemeClr val="bg1"/>
                </a:solidFill>
              </a:rPr>
              <a:t>МЕТОДИЧЕСКОЕ</a:t>
            </a:r>
          </a:p>
          <a:p>
            <a:pPr algn="ctr"/>
            <a:r>
              <a:rPr lang="ru-RU" sz="1500" b="1" dirty="0">
                <a:solidFill>
                  <a:schemeClr val="bg1"/>
                </a:solidFill>
              </a:rPr>
              <a:t> И ДИДАКТИЧЕСКОЕ СОПРОВОЖДЕНИЕ?</a:t>
            </a:r>
          </a:p>
          <a:p>
            <a:pPr algn="ctr"/>
            <a:endParaRPr lang="ru-RU" sz="1500" b="1" dirty="0">
              <a:solidFill>
                <a:schemeClr val="bg1"/>
              </a:solidFill>
            </a:endParaRPr>
          </a:p>
          <a:p>
            <a:pPr algn="ctr"/>
            <a:endParaRPr lang="ru-RU" sz="1500" b="1" dirty="0">
              <a:solidFill>
                <a:schemeClr val="bg1"/>
              </a:solidFill>
            </a:endParaRPr>
          </a:p>
        </p:txBody>
      </p:sp>
      <p:sp>
        <p:nvSpPr>
          <p:cNvPr id="24" name="TextBox 23">
            <a:extLst>
              <a:ext uri="{FF2B5EF4-FFF2-40B4-BE49-F238E27FC236}">
                <a16:creationId xmlns:a16="http://schemas.microsoft.com/office/drawing/2014/main" id="{E245C131-0E6C-4486-A903-93E656390ADE}"/>
              </a:ext>
            </a:extLst>
          </p:cNvPr>
          <p:cNvSpPr txBox="1"/>
          <p:nvPr/>
        </p:nvSpPr>
        <p:spPr>
          <a:xfrm>
            <a:off x="6933513" y="2903505"/>
            <a:ext cx="1575487" cy="1577340"/>
          </a:xfrm>
          <a:prstGeom prst="round2DiagRect">
            <a:avLst>
              <a:gd name="adj1" fmla="val 12110"/>
              <a:gd name="adj2" fmla="val 0"/>
            </a:avLst>
          </a:prstGeom>
          <a:scene3d>
            <a:camera prst="orthographicFront"/>
            <a:lightRig rig="threePt" dir="t"/>
          </a:scene3d>
          <a:sp3d>
            <a:bevelT/>
          </a:sp3d>
        </p:spPr>
        <p:style>
          <a:lnRef idx="0">
            <a:schemeClr val="accent2"/>
          </a:lnRef>
          <a:fillRef idx="3">
            <a:schemeClr val="accent2"/>
          </a:fillRef>
          <a:effectRef idx="3">
            <a:schemeClr val="accent2"/>
          </a:effectRef>
          <a:fontRef idx="minor">
            <a:schemeClr val="lt1"/>
          </a:fontRef>
        </p:style>
        <p:txBody>
          <a:bodyPr wrap="square" rtlCol="0" anchor="ctr">
            <a:spAutoFit/>
          </a:bodyPr>
          <a:lstStyle/>
          <a:p>
            <a:pPr algn="ctr"/>
            <a:r>
              <a:rPr lang="ru-RU" b="1" dirty="0"/>
              <a:t>Выходим на этап принятия обоснованных решений</a:t>
            </a:r>
          </a:p>
        </p:txBody>
      </p:sp>
    </p:spTree>
    <p:extLst>
      <p:ext uri="{BB962C8B-B14F-4D97-AF65-F5344CB8AC3E}">
        <p14:creationId xmlns:p14="http://schemas.microsoft.com/office/powerpoint/2010/main" val="3467734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animEffect transition="in" filter="fade">
                                      <p:cBhvr>
                                        <p:cTn id="9" dur="500"/>
                                        <p:tgtEl>
                                          <p:spTgt spid="1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2"/>
                                        </p:tgtEl>
                                        <p:attrNameLst>
                                          <p:attrName>style.visibility</p:attrName>
                                        </p:attrNameLst>
                                      </p:cBhvr>
                                      <p:to>
                                        <p:strVal val="visible"/>
                                      </p:to>
                                    </p:set>
                                    <p:anim calcmode="lin" valueType="num">
                                      <p:cBhvr>
                                        <p:cTn id="14" dur="500" fill="hold"/>
                                        <p:tgtEl>
                                          <p:spTgt spid="22"/>
                                        </p:tgtEl>
                                        <p:attrNameLst>
                                          <p:attrName>ppt_w</p:attrName>
                                        </p:attrNameLst>
                                      </p:cBhvr>
                                      <p:tavLst>
                                        <p:tav tm="0">
                                          <p:val>
                                            <p:fltVal val="0"/>
                                          </p:val>
                                        </p:tav>
                                        <p:tav tm="100000">
                                          <p:val>
                                            <p:strVal val="#ppt_w"/>
                                          </p:val>
                                        </p:tav>
                                      </p:tavLst>
                                    </p:anim>
                                    <p:anim calcmode="lin" valueType="num">
                                      <p:cBhvr>
                                        <p:cTn id="15" dur="500" fill="hold"/>
                                        <p:tgtEl>
                                          <p:spTgt spid="22"/>
                                        </p:tgtEl>
                                        <p:attrNameLst>
                                          <p:attrName>ppt_h</p:attrName>
                                        </p:attrNameLst>
                                      </p:cBhvr>
                                      <p:tavLst>
                                        <p:tav tm="0">
                                          <p:val>
                                            <p:fltVal val="0"/>
                                          </p:val>
                                        </p:tav>
                                        <p:tav tm="100000">
                                          <p:val>
                                            <p:strVal val="#ppt_h"/>
                                          </p:val>
                                        </p:tav>
                                      </p:tavLst>
                                    </p:anim>
                                    <p:animEffect transition="in" filter="fade">
                                      <p:cBhvr>
                                        <p:cTn id="16" dur="500"/>
                                        <p:tgtEl>
                                          <p:spTgt spid="22"/>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3"/>
                                        </p:tgtEl>
                                        <p:attrNameLst>
                                          <p:attrName>style.visibility</p:attrName>
                                        </p:attrNameLst>
                                      </p:cBhvr>
                                      <p:to>
                                        <p:strVal val="visible"/>
                                      </p:to>
                                    </p:set>
                                    <p:anim calcmode="lin" valueType="num">
                                      <p:cBhvr>
                                        <p:cTn id="21" dur="500" fill="hold"/>
                                        <p:tgtEl>
                                          <p:spTgt spid="23"/>
                                        </p:tgtEl>
                                        <p:attrNameLst>
                                          <p:attrName>ppt_w</p:attrName>
                                        </p:attrNameLst>
                                      </p:cBhvr>
                                      <p:tavLst>
                                        <p:tav tm="0">
                                          <p:val>
                                            <p:fltVal val="0"/>
                                          </p:val>
                                        </p:tav>
                                        <p:tav tm="100000">
                                          <p:val>
                                            <p:strVal val="#ppt_w"/>
                                          </p:val>
                                        </p:tav>
                                      </p:tavLst>
                                    </p:anim>
                                    <p:anim calcmode="lin" valueType="num">
                                      <p:cBhvr>
                                        <p:cTn id="22" dur="500" fill="hold"/>
                                        <p:tgtEl>
                                          <p:spTgt spid="23"/>
                                        </p:tgtEl>
                                        <p:attrNameLst>
                                          <p:attrName>ppt_h</p:attrName>
                                        </p:attrNameLst>
                                      </p:cBhvr>
                                      <p:tavLst>
                                        <p:tav tm="0">
                                          <p:val>
                                            <p:fltVal val="0"/>
                                          </p:val>
                                        </p:tav>
                                        <p:tav tm="100000">
                                          <p:val>
                                            <p:strVal val="#ppt_h"/>
                                          </p:val>
                                        </p:tav>
                                      </p:tavLst>
                                    </p:anim>
                                    <p:animEffect transition="in" filter="fade">
                                      <p:cBhvr>
                                        <p:cTn id="23" dur="500"/>
                                        <p:tgtEl>
                                          <p:spTgt spid="23"/>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4"/>
                                        </p:tgtEl>
                                        <p:attrNameLst>
                                          <p:attrName>style.visibility</p:attrName>
                                        </p:attrNameLst>
                                      </p:cBhvr>
                                      <p:to>
                                        <p:strVal val="visible"/>
                                      </p:to>
                                    </p:set>
                                    <p:anim calcmode="lin" valueType="num">
                                      <p:cBhvr>
                                        <p:cTn id="28" dur="500" fill="hold"/>
                                        <p:tgtEl>
                                          <p:spTgt spid="24"/>
                                        </p:tgtEl>
                                        <p:attrNameLst>
                                          <p:attrName>ppt_w</p:attrName>
                                        </p:attrNameLst>
                                      </p:cBhvr>
                                      <p:tavLst>
                                        <p:tav tm="0">
                                          <p:val>
                                            <p:fltVal val="0"/>
                                          </p:val>
                                        </p:tav>
                                        <p:tav tm="100000">
                                          <p:val>
                                            <p:strVal val="#ppt_w"/>
                                          </p:val>
                                        </p:tav>
                                      </p:tavLst>
                                    </p:anim>
                                    <p:anim calcmode="lin" valueType="num">
                                      <p:cBhvr>
                                        <p:cTn id="29" dur="500" fill="hold"/>
                                        <p:tgtEl>
                                          <p:spTgt spid="24"/>
                                        </p:tgtEl>
                                        <p:attrNameLst>
                                          <p:attrName>ppt_h</p:attrName>
                                        </p:attrNameLst>
                                      </p:cBhvr>
                                      <p:tavLst>
                                        <p:tav tm="0">
                                          <p:val>
                                            <p:fltVal val="0"/>
                                          </p:val>
                                        </p:tav>
                                        <p:tav tm="100000">
                                          <p:val>
                                            <p:strVal val="#ppt_h"/>
                                          </p:val>
                                        </p:tav>
                                      </p:tavLst>
                                    </p:anim>
                                    <p:animEffect transition="in" filter="fade">
                                      <p:cBhvr>
                                        <p:cTn id="30"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2" grpId="0" animBg="1"/>
      <p:bldP spid="23" grpId="0" animBg="1"/>
      <p:bldP spid="2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Місце для вмісту 2">
            <a:extLst>
              <a:ext uri="{FF2B5EF4-FFF2-40B4-BE49-F238E27FC236}">
                <a16:creationId xmlns:a16="http://schemas.microsoft.com/office/drawing/2014/main" id="{5245A244-4414-4F9B-A5A5-D76ADDD02FB1}"/>
              </a:ext>
            </a:extLst>
          </p:cNvPr>
          <p:cNvSpPr txBox="1">
            <a:spLocks/>
          </p:cNvSpPr>
          <p:nvPr/>
        </p:nvSpPr>
        <p:spPr bwMode="auto">
          <a:xfrm>
            <a:off x="457200" y="2471263"/>
            <a:ext cx="7708900" cy="1915473"/>
          </a:xfrm>
          <a:prstGeom prst="rect">
            <a:avLst/>
          </a:prstGeom>
          <a:noFill/>
          <a:ln w="9525">
            <a:noFill/>
            <a:miter lim="800000"/>
            <a:headEnd/>
            <a:tailEnd/>
          </a:ln>
        </p:spPr>
        <p:txBody>
          <a:bodyPr/>
          <a:lstStyle/>
          <a:p>
            <a:pPr algn="just"/>
            <a:r>
              <a:rPr lang="ru-RU" sz="2000" b="1" dirty="0">
                <a:latin typeface="Calibri" panose="020F0502020204030204" pitchFamily="34" charset="0"/>
                <a:ea typeface="Courier New" panose="02070309020205020404" pitchFamily="49" charset="0"/>
              </a:rPr>
              <a:t>Совместная работа в онлайн и очном формате:</a:t>
            </a:r>
          </a:p>
          <a:p>
            <a:pPr marL="457200" indent="-457200" algn="just">
              <a:buFont typeface="Wingdings" panose="05000000000000000000" pitchFamily="2" charset="2"/>
              <a:buChar char="ü"/>
            </a:pPr>
            <a:r>
              <a:rPr lang="ru-RU" sz="2000" b="1" dirty="0">
                <a:latin typeface="Calibri" panose="020F0502020204030204" pitchFamily="34" charset="0"/>
              </a:rPr>
              <a:t>с муниципальными методическими службами под руководством ИРО</a:t>
            </a:r>
          </a:p>
          <a:p>
            <a:pPr marL="457200" indent="-457200" algn="just">
              <a:buFont typeface="Wingdings" panose="05000000000000000000" pitchFamily="2" charset="2"/>
              <a:buChar char="ü"/>
            </a:pPr>
            <a:r>
              <a:rPr lang="ru-RU" sz="2000" b="1" dirty="0">
                <a:latin typeface="Calibri" panose="020F0502020204030204" pitchFamily="34" charset="0"/>
              </a:rPr>
              <a:t>в региональных методических объединениях</a:t>
            </a:r>
            <a:endParaRPr lang="ru-RU" sz="2000" dirty="0">
              <a:latin typeface="Calibri" panose="020F0502020204030204" pitchFamily="34" charset="0"/>
            </a:endParaRPr>
          </a:p>
          <a:p>
            <a:pPr marR="12700" lvl="1" algn="just">
              <a:lnSpc>
                <a:spcPct val="90000"/>
              </a:lnSpc>
              <a:spcBef>
                <a:spcPts val="600"/>
              </a:spcBef>
              <a:spcAft>
                <a:spcPts val="600"/>
              </a:spcAft>
              <a:buClr>
                <a:srgbClr val="000000"/>
              </a:buClr>
              <a:buSzPts val="1400"/>
              <a:tabLst>
                <a:tab pos="875665" algn="l"/>
              </a:tabLst>
            </a:pPr>
            <a:endParaRPr lang="ru-RU" sz="2000" b="1" u="none" strike="noStrike" spc="0" dirty="0">
              <a:effectLst/>
              <a:ea typeface="Times New Roman" panose="02020603050405020304" pitchFamily="18" charset="0"/>
              <a:cs typeface="Times New Roman" panose="02020603050405020304" pitchFamily="18" charset="0"/>
            </a:endParaRPr>
          </a:p>
        </p:txBody>
      </p:sp>
      <p:sp>
        <p:nvSpPr>
          <p:cNvPr id="4" name="Заголовок 3">
            <a:extLst>
              <a:ext uri="{FF2B5EF4-FFF2-40B4-BE49-F238E27FC236}">
                <a16:creationId xmlns:a16="http://schemas.microsoft.com/office/drawing/2014/main" id="{C542C9DC-204F-4C09-900B-3D62894CC4BF}"/>
              </a:ext>
            </a:extLst>
          </p:cNvPr>
          <p:cNvSpPr txBox="1">
            <a:spLocks/>
          </p:cNvSpPr>
          <p:nvPr/>
        </p:nvSpPr>
        <p:spPr bwMode="auto">
          <a:xfrm>
            <a:off x="457200" y="747688"/>
            <a:ext cx="8229600" cy="1055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К реализации федеральной образовательной программы дошкольного образования</a:t>
            </a:r>
          </a:p>
        </p:txBody>
      </p:sp>
    </p:spTree>
    <p:extLst>
      <p:ext uri="{BB962C8B-B14F-4D97-AF65-F5344CB8AC3E}">
        <p14:creationId xmlns:p14="http://schemas.microsoft.com/office/powerpoint/2010/main" val="24926117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Місце для вмісту 2">
            <a:extLst>
              <a:ext uri="{FF2B5EF4-FFF2-40B4-BE49-F238E27FC236}">
                <a16:creationId xmlns:a16="http://schemas.microsoft.com/office/drawing/2014/main" id="{5245A244-4414-4F9B-A5A5-D76ADDD02FB1}"/>
              </a:ext>
            </a:extLst>
          </p:cNvPr>
          <p:cNvSpPr txBox="1">
            <a:spLocks/>
          </p:cNvSpPr>
          <p:nvPr/>
        </p:nvSpPr>
        <p:spPr bwMode="auto">
          <a:xfrm>
            <a:off x="304800" y="2159615"/>
            <a:ext cx="7799696" cy="2412385"/>
          </a:xfrm>
          <a:prstGeom prst="rect">
            <a:avLst/>
          </a:prstGeom>
          <a:noFill/>
          <a:ln w="9525">
            <a:noFill/>
            <a:miter lim="800000"/>
            <a:headEnd/>
            <a:tailEnd/>
          </a:ln>
        </p:spPr>
        <p:txBody>
          <a:bodyPr/>
          <a:lstStyle/>
          <a:p>
            <a:pPr marL="0" marR="12700" lvl="1" algn="just">
              <a:lnSpc>
                <a:spcPct val="90000"/>
              </a:lnSpc>
              <a:spcBef>
                <a:spcPts val="1200"/>
              </a:spcBef>
              <a:spcAft>
                <a:spcPts val="600"/>
              </a:spcAft>
              <a:buClr>
                <a:srgbClr val="000000"/>
              </a:buClr>
              <a:buSzPts val="1400"/>
              <a:tabLst>
                <a:tab pos="875665" algn="l"/>
              </a:tabLst>
            </a:pPr>
            <a:r>
              <a:rPr lang="ru-RU" sz="1800" b="1" u="none" strike="noStrike" spc="0" dirty="0">
                <a:effectLst/>
                <a:ea typeface="Times New Roman" panose="02020603050405020304" pitchFamily="18" charset="0"/>
                <a:cs typeface="Times New Roman" panose="02020603050405020304" pitchFamily="18" charset="0"/>
              </a:rPr>
              <a:t>Программа воспитания предусматривает приобщение детей к традиционным ценностям российского общества – жизнь, достоинство, права и свободы человека, патриотизм, гражданственность, служение Отечеству и ответственность за его судьбу, высокие нравственные идеалы, крепкая семья, созидательный труд, приоритет духовного над материальным, гуманизм, милосердие, справедливость, коллективизм, взаимопомощь и взаимоуважение, историческая память и преемственность поколений, единство народов России</a:t>
            </a:r>
          </a:p>
        </p:txBody>
      </p:sp>
      <p:sp>
        <p:nvSpPr>
          <p:cNvPr id="5" name="Заголовок 3">
            <a:extLst>
              <a:ext uri="{FF2B5EF4-FFF2-40B4-BE49-F238E27FC236}">
                <a16:creationId xmlns:a16="http://schemas.microsoft.com/office/drawing/2014/main" id="{67026693-4E5E-4D51-9F5F-BD9D1679F601}"/>
              </a:ext>
            </a:extLst>
          </p:cNvPr>
          <p:cNvSpPr txBox="1">
            <a:spLocks/>
          </p:cNvSpPr>
          <p:nvPr/>
        </p:nvSpPr>
        <p:spPr bwMode="auto">
          <a:xfrm>
            <a:off x="748352" y="709589"/>
            <a:ext cx="7647296" cy="890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К реализации федеральной рабочей программы воспитания</a:t>
            </a:r>
          </a:p>
        </p:txBody>
      </p:sp>
      <p:sp>
        <p:nvSpPr>
          <p:cNvPr id="6" name="TextBox 5">
            <a:extLst>
              <a:ext uri="{FF2B5EF4-FFF2-40B4-BE49-F238E27FC236}">
                <a16:creationId xmlns:a16="http://schemas.microsoft.com/office/drawing/2014/main" id="{4D38A067-C848-4501-9646-B416C3AE75DF}"/>
              </a:ext>
            </a:extLst>
          </p:cNvPr>
          <p:cNvSpPr txBox="1"/>
          <p:nvPr/>
        </p:nvSpPr>
        <p:spPr>
          <a:xfrm>
            <a:off x="1458604" y="4752849"/>
            <a:ext cx="7064992" cy="757130"/>
          </a:xfrm>
          <a:prstGeom prst="rect">
            <a:avLst/>
          </a:prstGeom>
          <a:noFill/>
        </p:spPr>
        <p:txBody>
          <a:bodyPr wrap="square">
            <a:spAutoFit/>
          </a:bodyPr>
          <a:lstStyle/>
          <a:p>
            <a:pPr algn="ctr">
              <a:lnSpc>
                <a:spcPct val="90000"/>
              </a:lnSpc>
            </a:pPr>
            <a:r>
              <a:rPr lang="ru-RU" sz="1600" b="1" dirty="0">
                <a:solidFill>
                  <a:srgbClr val="FF0000"/>
                </a:solidFill>
              </a:rPr>
              <a:t>Указ Президента Российской Федерации от 9 ноября 2022 г. № 809 </a:t>
            </a:r>
          </a:p>
          <a:p>
            <a:pPr algn="ctr">
              <a:lnSpc>
                <a:spcPct val="90000"/>
              </a:lnSpc>
            </a:pPr>
            <a:r>
              <a:rPr lang="ru-RU" sz="1600" b="1" dirty="0">
                <a:solidFill>
                  <a:srgbClr val="FF0000"/>
                </a:solidFill>
              </a:rPr>
              <a:t>«Об утверждении основ государственной политики по сохранению и укреплению традиционных российских  духовно-нравственных ценностей»</a:t>
            </a:r>
          </a:p>
        </p:txBody>
      </p:sp>
    </p:spTree>
    <p:extLst>
      <p:ext uri="{BB962C8B-B14F-4D97-AF65-F5344CB8AC3E}">
        <p14:creationId xmlns:p14="http://schemas.microsoft.com/office/powerpoint/2010/main" val="12707605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Заголовок 3">
            <a:extLst>
              <a:ext uri="{FF2B5EF4-FFF2-40B4-BE49-F238E27FC236}">
                <a16:creationId xmlns:a16="http://schemas.microsoft.com/office/drawing/2014/main" id="{288F1911-584E-4BF4-8118-2974F001DD8D}"/>
              </a:ext>
            </a:extLst>
          </p:cNvPr>
          <p:cNvSpPr txBox="1">
            <a:spLocks/>
          </p:cNvSpPr>
          <p:nvPr/>
        </p:nvSpPr>
        <p:spPr bwMode="auto">
          <a:xfrm>
            <a:off x="457200" y="747689"/>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План действий («Дорожная карта»)</a:t>
            </a:r>
          </a:p>
        </p:txBody>
      </p:sp>
      <p:sp>
        <p:nvSpPr>
          <p:cNvPr id="22531" name="Місце для вмісту 2">
            <a:extLst>
              <a:ext uri="{FF2B5EF4-FFF2-40B4-BE49-F238E27FC236}">
                <a16:creationId xmlns:a16="http://schemas.microsoft.com/office/drawing/2014/main" id="{CDA49145-DF26-4216-B470-2F8E17CA9E45}"/>
              </a:ext>
            </a:extLst>
          </p:cNvPr>
          <p:cNvSpPr txBox="1">
            <a:spLocks/>
          </p:cNvSpPr>
          <p:nvPr/>
        </p:nvSpPr>
        <p:spPr bwMode="auto">
          <a:xfrm>
            <a:off x="341193" y="1539827"/>
            <a:ext cx="7956645" cy="1889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342900" indent="-342900" algn="just" eaLnBrk="1" hangingPunct="1">
              <a:buFont typeface="+mj-lt"/>
              <a:buAutoNum type="arabicPeriod"/>
            </a:pPr>
            <a:r>
              <a:rPr lang="ru-RU" altLang="ru-RU" b="1" dirty="0">
                <a:solidFill>
                  <a:srgbClr val="FF0000"/>
                </a:solidFill>
              </a:rPr>
              <a:t>Информационно-аналитический этап:</a:t>
            </a:r>
          </a:p>
          <a:p>
            <a:pPr marL="342900" indent="-342900" algn="just" eaLnBrk="1" hangingPunct="1">
              <a:buFont typeface="Wingdings" panose="05000000000000000000" pitchFamily="2" charset="2"/>
              <a:buChar char="ü"/>
            </a:pPr>
            <a:r>
              <a:rPr lang="ru-RU" altLang="ru-RU" b="1" dirty="0">
                <a:solidFill>
                  <a:srgbClr val="1C1C1C"/>
                </a:solidFill>
              </a:rPr>
              <a:t>Изучение содержания ФОП: читаем построчно, выделяем смысловые блоки, рассматриваем преемственность задач (по возрастным группам) и их интеграцию (по образовательным областям) </a:t>
            </a:r>
          </a:p>
          <a:p>
            <a:pPr marL="342900" indent="-342900" algn="just" eaLnBrk="1" hangingPunct="1">
              <a:buFont typeface="Wingdings" panose="05000000000000000000" pitchFamily="2" charset="2"/>
              <a:buChar char="ü"/>
            </a:pPr>
            <a:r>
              <a:rPr lang="ru-RU" altLang="ru-RU" b="1" dirty="0">
                <a:solidFill>
                  <a:srgbClr val="1C1C1C"/>
                </a:solidFill>
              </a:rPr>
              <a:t>Сравниваем свою ООП и ФОП, создаем план корректировки ООП или разработки новой</a:t>
            </a:r>
          </a:p>
        </p:txBody>
      </p:sp>
      <p:sp>
        <p:nvSpPr>
          <p:cNvPr id="5" name="TextBox 4">
            <a:extLst>
              <a:ext uri="{FF2B5EF4-FFF2-40B4-BE49-F238E27FC236}">
                <a16:creationId xmlns:a16="http://schemas.microsoft.com/office/drawing/2014/main" id="{061A2B0C-8F94-43D2-94A2-CAC90387893B}"/>
              </a:ext>
            </a:extLst>
          </p:cNvPr>
          <p:cNvSpPr txBox="1"/>
          <p:nvPr/>
        </p:nvSpPr>
        <p:spPr>
          <a:xfrm>
            <a:off x="341192" y="3429000"/>
            <a:ext cx="7956645" cy="1200329"/>
          </a:xfrm>
          <a:prstGeom prst="rect">
            <a:avLst/>
          </a:prstGeom>
          <a:noFill/>
        </p:spPr>
        <p:txBody>
          <a:bodyPr wrap="square">
            <a:spAutoFit/>
          </a:bodyPr>
          <a:lstStyle/>
          <a:p>
            <a:pPr algn="just"/>
            <a:r>
              <a:rPr lang="ru-RU" altLang="ru-RU" b="1" dirty="0">
                <a:solidFill>
                  <a:srgbClr val="FF0000"/>
                </a:solidFill>
              </a:rPr>
              <a:t>2. </a:t>
            </a:r>
            <a:r>
              <a:rPr lang="ru-RU" b="1" dirty="0">
                <a:solidFill>
                  <a:srgbClr val="FF0000"/>
                </a:solidFill>
              </a:rPr>
              <a:t>Этап разработки новой структуры ООП </a:t>
            </a:r>
          </a:p>
          <a:p>
            <a:pPr marL="342900" indent="-342900" algn="just">
              <a:buFont typeface="Wingdings" panose="05000000000000000000" pitchFamily="2" charset="2"/>
              <a:buChar char="ü"/>
            </a:pPr>
            <a:r>
              <a:rPr lang="ru-RU" b="1" dirty="0"/>
              <a:t>Включение «коллективного разума», создание рабочих методических объединений</a:t>
            </a:r>
          </a:p>
          <a:p>
            <a:pPr marL="342900" indent="-342900" algn="just">
              <a:buFont typeface="Wingdings" panose="05000000000000000000" pitchFamily="2" charset="2"/>
              <a:buChar char="ü"/>
            </a:pPr>
            <a:r>
              <a:rPr lang="ru-RU" b="1" dirty="0"/>
              <a:t>Выбор эффективных методик и технологий</a:t>
            </a:r>
          </a:p>
        </p:txBody>
      </p:sp>
      <p:sp>
        <p:nvSpPr>
          <p:cNvPr id="6" name="TextBox 5">
            <a:extLst>
              <a:ext uri="{FF2B5EF4-FFF2-40B4-BE49-F238E27FC236}">
                <a16:creationId xmlns:a16="http://schemas.microsoft.com/office/drawing/2014/main" id="{527CC028-3058-423F-8114-42CC53EEA894}"/>
              </a:ext>
            </a:extLst>
          </p:cNvPr>
          <p:cNvSpPr txBox="1"/>
          <p:nvPr/>
        </p:nvSpPr>
        <p:spPr>
          <a:xfrm>
            <a:off x="341190" y="4629329"/>
            <a:ext cx="7956645" cy="646331"/>
          </a:xfrm>
          <a:prstGeom prst="rect">
            <a:avLst/>
          </a:prstGeom>
          <a:noFill/>
        </p:spPr>
        <p:txBody>
          <a:bodyPr wrap="square">
            <a:spAutoFit/>
          </a:bodyPr>
          <a:lstStyle/>
          <a:p>
            <a:pPr algn="just"/>
            <a:r>
              <a:rPr lang="ru-RU" b="1" dirty="0">
                <a:solidFill>
                  <a:srgbClr val="FF0000"/>
                </a:solidFill>
              </a:rPr>
              <a:t>3. «Защита» или «Общественная приемка», «Общественная экспертиза» проекта ООП</a:t>
            </a:r>
          </a:p>
        </p:txBody>
      </p:sp>
      <p:sp>
        <p:nvSpPr>
          <p:cNvPr id="7" name="TextBox 6">
            <a:extLst>
              <a:ext uri="{FF2B5EF4-FFF2-40B4-BE49-F238E27FC236}">
                <a16:creationId xmlns:a16="http://schemas.microsoft.com/office/drawing/2014/main" id="{074F05CD-74A1-40B2-A19E-A7C1DECDF925}"/>
              </a:ext>
            </a:extLst>
          </p:cNvPr>
          <p:cNvSpPr txBox="1"/>
          <p:nvPr/>
        </p:nvSpPr>
        <p:spPr>
          <a:xfrm>
            <a:off x="341190" y="5255883"/>
            <a:ext cx="7956645" cy="646331"/>
          </a:xfrm>
          <a:prstGeom prst="rect">
            <a:avLst/>
          </a:prstGeom>
          <a:noFill/>
        </p:spPr>
        <p:txBody>
          <a:bodyPr wrap="square">
            <a:spAutoFit/>
          </a:bodyPr>
          <a:lstStyle/>
          <a:p>
            <a:pPr algn="just"/>
            <a:r>
              <a:rPr lang="ru-RU" b="1" dirty="0">
                <a:solidFill>
                  <a:srgbClr val="FF0000"/>
                </a:solidFill>
              </a:rPr>
              <a:t>4. Утверждение новой (скорректированной) ООП в ДОО (до 31 августа 2023 года)</a:t>
            </a:r>
          </a:p>
        </p:txBody>
      </p:sp>
      <p:sp>
        <p:nvSpPr>
          <p:cNvPr id="8" name="TextBox 7">
            <a:extLst>
              <a:ext uri="{FF2B5EF4-FFF2-40B4-BE49-F238E27FC236}">
                <a16:creationId xmlns:a16="http://schemas.microsoft.com/office/drawing/2014/main" id="{21793A5F-50B7-4A17-8665-6999FD663D30}"/>
              </a:ext>
            </a:extLst>
          </p:cNvPr>
          <p:cNvSpPr txBox="1"/>
          <p:nvPr/>
        </p:nvSpPr>
        <p:spPr>
          <a:xfrm>
            <a:off x="341189" y="5902214"/>
            <a:ext cx="7956645" cy="369332"/>
          </a:xfrm>
          <a:prstGeom prst="rect">
            <a:avLst/>
          </a:prstGeom>
          <a:noFill/>
        </p:spPr>
        <p:txBody>
          <a:bodyPr wrap="square">
            <a:spAutoFit/>
          </a:bodyPr>
          <a:lstStyle/>
          <a:p>
            <a:pPr algn="just"/>
            <a:r>
              <a:rPr lang="ru-RU" b="1" dirty="0">
                <a:solidFill>
                  <a:srgbClr val="FF0000"/>
                </a:solidFill>
              </a:rPr>
              <a:t>5. Закупка методических и дидактических материалов</a:t>
            </a:r>
          </a:p>
        </p:txBody>
      </p:sp>
    </p:spTree>
    <p:extLst>
      <p:ext uri="{BB962C8B-B14F-4D97-AF65-F5344CB8AC3E}">
        <p14:creationId xmlns:p14="http://schemas.microsoft.com/office/powerpoint/2010/main" val="3959624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p:bldP spid="5" grpId="0"/>
      <p:bldP spid="6" grpId="0"/>
      <p:bldP spid="7" grpId="0"/>
      <p:bldP spid="8"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Название 1">
            <a:extLst>
              <a:ext uri="{FF2B5EF4-FFF2-40B4-BE49-F238E27FC236}">
                <a16:creationId xmlns:a16="http://schemas.microsoft.com/office/drawing/2014/main" id="{22ED28B3-4808-437C-A5C1-C17843938435}"/>
              </a:ext>
            </a:extLst>
          </p:cNvPr>
          <p:cNvSpPr txBox="1">
            <a:spLocks/>
          </p:cNvSpPr>
          <p:nvPr/>
        </p:nvSpPr>
        <p:spPr bwMode="auto">
          <a:xfrm>
            <a:off x="368300" y="812656"/>
            <a:ext cx="8102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3600" b="1" dirty="0">
                <a:solidFill>
                  <a:srgbClr val="FF0000"/>
                </a:solidFill>
                <a:effectLst>
                  <a:outerShdw blurRad="38100" dist="38100" dir="2700000" algn="tl">
                    <a:srgbClr val="000000">
                      <a:alpha val="43137"/>
                    </a:srgbClr>
                  </a:outerShdw>
                </a:effectLst>
              </a:rPr>
              <a:t>Спасибо за внимание!</a:t>
            </a:r>
          </a:p>
        </p:txBody>
      </p:sp>
      <p:sp>
        <p:nvSpPr>
          <p:cNvPr id="5" name="AutoShape 8">
            <a:extLst>
              <a:ext uri="{FF2B5EF4-FFF2-40B4-BE49-F238E27FC236}">
                <a16:creationId xmlns:a16="http://schemas.microsoft.com/office/drawing/2014/main" id="{300951EB-101E-41C7-8004-A69E9E72AF06}"/>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7" name="Рисунок 6">
            <a:extLst>
              <a:ext uri="{FF2B5EF4-FFF2-40B4-BE49-F238E27FC236}">
                <a16:creationId xmlns:a16="http://schemas.microsoft.com/office/drawing/2014/main" id="{647A3992-DE96-4308-B658-DEE26A0AC9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120" y="2743200"/>
            <a:ext cx="1676400" cy="1676400"/>
          </a:xfrm>
          <a:prstGeom prst="rect">
            <a:avLst/>
          </a:prstGeom>
        </p:spPr>
      </p:pic>
      <p:sp>
        <p:nvSpPr>
          <p:cNvPr id="10" name="TextBox 9">
            <a:extLst>
              <a:ext uri="{FF2B5EF4-FFF2-40B4-BE49-F238E27FC236}">
                <a16:creationId xmlns:a16="http://schemas.microsoft.com/office/drawing/2014/main" id="{5FF9A581-6979-4200-9000-D54BF9C196DE}"/>
              </a:ext>
            </a:extLst>
          </p:cNvPr>
          <p:cNvSpPr txBox="1"/>
          <p:nvPr/>
        </p:nvSpPr>
        <p:spPr>
          <a:xfrm>
            <a:off x="2235200" y="3013501"/>
            <a:ext cx="5384800" cy="830997"/>
          </a:xfrm>
          <a:prstGeom prst="rect">
            <a:avLst/>
          </a:prstGeom>
          <a:noFill/>
        </p:spPr>
        <p:txBody>
          <a:bodyPr wrap="square">
            <a:spAutoFit/>
          </a:bodyPr>
          <a:lstStyle/>
          <a:p>
            <a:r>
              <a:rPr lang="ru-RU" sz="2400" b="1" dirty="0" err="1">
                <a:latin typeface="+mn-lt"/>
                <a:cs typeface="Calibri Light" panose="020F0302020204030204" pitchFamily="34" charset="0"/>
              </a:rPr>
              <a:t>Телеграм</a:t>
            </a:r>
            <a:r>
              <a:rPr lang="ru-RU" sz="2400" b="1" dirty="0">
                <a:latin typeface="+mn-lt"/>
                <a:cs typeface="Calibri Light" panose="020F0302020204030204" pitchFamily="34" charset="0"/>
              </a:rPr>
              <a:t>-канал «В Союзе с детством» </a:t>
            </a:r>
            <a:r>
              <a:rPr lang="ru-RU" sz="2400" b="1" dirty="0">
                <a:solidFill>
                  <a:srgbClr val="0078EF"/>
                </a:solidFill>
                <a:latin typeface="+mn-lt"/>
                <a:cs typeface="Calibri Light" panose="020F0302020204030204" pitchFamily="34" charset="0"/>
                <a:hlinkClick r:id="rId3">
                  <a:extLst>
                    <a:ext uri="{A12FA001-AC4F-418D-AE19-62706E023703}">
                      <ahyp:hlinkClr xmlns:ahyp="http://schemas.microsoft.com/office/drawing/2018/hyperlinkcolor" val="tx"/>
                    </a:ext>
                  </a:extLst>
                </a:hlinkClick>
              </a:rPr>
              <a:t>https://t.me/vsouzesdetstvom</a:t>
            </a:r>
            <a:r>
              <a:rPr lang="ru-RU" sz="2400" b="1" dirty="0">
                <a:solidFill>
                  <a:srgbClr val="0078EF"/>
                </a:solidFill>
                <a:latin typeface="+mn-lt"/>
                <a:cs typeface="Calibri Light" panose="020F0302020204030204" pitchFamily="34" charset="0"/>
              </a:rPr>
              <a:t> </a:t>
            </a:r>
          </a:p>
        </p:txBody>
      </p:sp>
      <p:sp>
        <p:nvSpPr>
          <p:cNvPr id="11" name="TextBox 10">
            <a:extLst>
              <a:ext uri="{FF2B5EF4-FFF2-40B4-BE49-F238E27FC236}">
                <a16:creationId xmlns:a16="http://schemas.microsoft.com/office/drawing/2014/main" id="{C789D1AC-8960-4BD0-A174-8533143F0058}"/>
              </a:ext>
            </a:extLst>
          </p:cNvPr>
          <p:cNvSpPr txBox="1"/>
          <p:nvPr/>
        </p:nvSpPr>
        <p:spPr>
          <a:xfrm>
            <a:off x="1287810" y="5577039"/>
            <a:ext cx="6263580" cy="468305"/>
          </a:xfrm>
          <a:prstGeom prst="rect">
            <a:avLst/>
          </a:prstGeom>
          <a:noFill/>
        </p:spPr>
        <p:txBody>
          <a:bodyPr wrap="square" lIns="67536" tIns="33768" rIns="67536" bIns="33768" rtlCol="0">
            <a:spAutoFit/>
          </a:bodyPr>
          <a:lstStyle/>
          <a:p>
            <a:pPr algn="ctr"/>
            <a:r>
              <a:rPr lang="en-US" sz="2600" b="1" dirty="0">
                <a:solidFill>
                  <a:srgbClr val="0078EF"/>
                </a:solidFill>
                <a:latin typeface="Calibri" pitchFamily="34" charset="0"/>
                <a:hlinkClick r:id="rId4">
                  <a:extLst>
                    <a:ext uri="{A12FA001-AC4F-418D-AE19-62706E023703}">
                      <ahyp:hlinkClr xmlns:ahyp="http://schemas.microsoft.com/office/drawing/2018/hyperlinkcolor" val="tx"/>
                    </a:ext>
                  </a:extLst>
                </a:hlinkClick>
              </a:rPr>
              <a:t>OSkorolupova@prosv.ru</a:t>
            </a:r>
            <a:endParaRPr lang="ru-RU" sz="2800" b="1" dirty="0">
              <a:solidFill>
                <a:srgbClr val="0078EF"/>
              </a:solidFill>
              <a:latin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Заголовок 1">
            <a:extLst>
              <a:ext uri="{FF2B5EF4-FFF2-40B4-BE49-F238E27FC236}">
                <a16:creationId xmlns:a16="http://schemas.microsoft.com/office/drawing/2014/main" id="{1A993363-6DD2-4E2F-A723-9F7BE8B6B93A}"/>
              </a:ext>
            </a:extLst>
          </p:cNvPr>
          <p:cNvSpPr txBox="1">
            <a:spLocks/>
          </p:cNvSpPr>
          <p:nvPr/>
        </p:nvSpPr>
        <p:spPr>
          <a:xfrm>
            <a:off x="-88655" y="884006"/>
            <a:ext cx="9331780" cy="1232593"/>
          </a:xfrm>
          <a:prstGeom prst="rect">
            <a:avLst/>
          </a:prstGeom>
        </p:spPr>
        <p:txBody>
          <a:bodyPr vert="horz" lIns="91440" tIns="45720" rIns="91440" bIns="45720" rtlCol="0" anchor="ctr">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ru-RU" sz="2500" b="1" dirty="0">
                <a:solidFill>
                  <a:srgbClr val="FF0000"/>
                </a:solidFill>
              </a:rPr>
              <a:t>Федеральный закон от 24 сентября 2022 г. № 371-ФЗ</a:t>
            </a:r>
          </a:p>
        </p:txBody>
      </p:sp>
      <p:sp>
        <p:nvSpPr>
          <p:cNvPr id="18" name="TextBox 17">
            <a:extLst>
              <a:ext uri="{FF2B5EF4-FFF2-40B4-BE49-F238E27FC236}">
                <a16:creationId xmlns:a16="http://schemas.microsoft.com/office/drawing/2014/main" id="{A441369D-D343-4648-8DA4-6BB486A81FC9}"/>
              </a:ext>
            </a:extLst>
          </p:cNvPr>
          <p:cNvSpPr txBox="1"/>
          <p:nvPr/>
        </p:nvSpPr>
        <p:spPr>
          <a:xfrm>
            <a:off x="304800" y="2008877"/>
            <a:ext cx="8058150" cy="2154436"/>
          </a:xfrm>
          <a:prstGeom prst="rect">
            <a:avLst/>
          </a:prstGeom>
          <a:noFill/>
        </p:spPr>
        <p:txBody>
          <a:bodyPr wrap="square" rtlCol="0">
            <a:spAutoFit/>
          </a:bodyPr>
          <a:lstStyle/>
          <a:p>
            <a:pPr algn="just"/>
            <a:r>
              <a:rPr lang="ru-RU" sz="2400" b="1" dirty="0">
                <a:solidFill>
                  <a:srgbClr val="FF0000"/>
                </a:solidFill>
              </a:rPr>
              <a:t>Статья 12. Образовательные программы</a:t>
            </a:r>
          </a:p>
          <a:p>
            <a:pPr algn="just"/>
            <a:r>
              <a:rPr lang="ru-RU" sz="2200" b="1" dirty="0">
                <a:solidFill>
                  <a:srgbClr val="000000"/>
                </a:solidFill>
              </a:rPr>
              <a:t>6. </a:t>
            </a:r>
            <a:r>
              <a:rPr lang="ru-RU" sz="2200" b="1" i="0" dirty="0">
                <a:solidFill>
                  <a:srgbClr val="000000"/>
                </a:solidFill>
                <a:effectLst/>
              </a:rPr>
              <a:t>Образовательные программы дошкольного образования разрабатываются и утверждаются организацией, осуществляющей образовательную деятельность, в соответствии с федеральным государственным образовательным стандартом дошкольного образования и </a:t>
            </a:r>
            <a:endParaRPr lang="ru-RU" sz="2200" b="1" dirty="0">
              <a:solidFill>
                <a:srgbClr val="C00000"/>
              </a:solidFill>
            </a:endParaRPr>
          </a:p>
        </p:txBody>
      </p:sp>
      <p:sp>
        <p:nvSpPr>
          <p:cNvPr id="19" name="TextBox 18">
            <a:extLst>
              <a:ext uri="{FF2B5EF4-FFF2-40B4-BE49-F238E27FC236}">
                <a16:creationId xmlns:a16="http://schemas.microsoft.com/office/drawing/2014/main" id="{EC6D8E1E-1928-4548-B92E-87C6E38C8633}"/>
              </a:ext>
            </a:extLst>
          </p:cNvPr>
          <p:cNvSpPr txBox="1"/>
          <p:nvPr/>
        </p:nvSpPr>
        <p:spPr>
          <a:xfrm>
            <a:off x="535285" y="4113472"/>
            <a:ext cx="9828436" cy="2308324"/>
          </a:xfrm>
          <a:prstGeom prst="rect">
            <a:avLst/>
          </a:prstGeom>
          <a:noFill/>
        </p:spPr>
        <p:txBody>
          <a:bodyPr wrap="square" rtlCol="0">
            <a:spAutoFit/>
          </a:bodyPr>
          <a:lstStyle/>
          <a:p>
            <a:pPr indent="2066925"/>
            <a:r>
              <a:rPr lang="ru-RU" sz="2400" b="1" i="0" dirty="0">
                <a:solidFill>
                  <a:srgbClr val="C00000"/>
                </a:solidFill>
                <a:effectLst/>
              </a:rPr>
              <a:t>соответствующей федеральной образовательной программой дошкольного образования. Содержание и планируемые результаты разработанных образовательными организациями образовательных программ должны быть не ниже соответствующих содержания и панируемых результатов федеральной программы дошкольного образования </a:t>
            </a:r>
            <a:endParaRPr lang="ru-RU" sz="2400" b="1" dirty="0">
              <a:solidFill>
                <a:srgbClr val="C00000"/>
              </a:solidFill>
            </a:endParaRPr>
          </a:p>
        </p:txBody>
      </p:sp>
      <p:sp>
        <p:nvSpPr>
          <p:cNvPr id="20" name="TextBox 19">
            <a:extLst>
              <a:ext uri="{FF2B5EF4-FFF2-40B4-BE49-F238E27FC236}">
                <a16:creationId xmlns:a16="http://schemas.microsoft.com/office/drawing/2014/main" id="{818C5531-B9C8-4C15-83EF-8B7CA68CF659}"/>
              </a:ext>
            </a:extLst>
          </p:cNvPr>
          <p:cNvSpPr txBox="1"/>
          <p:nvPr/>
        </p:nvSpPr>
        <p:spPr>
          <a:xfrm>
            <a:off x="193674" y="3718132"/>
            <a:ext cx="8169276" cy="1107996"/>
          </a:xfrm>
          <a:prstGeom prst="rect">
            <a:avLst/>
          </a:prstGeom>
          <a:noFill/>
        </p:spPr>
        <p:txBody>
          <a:bodyPr wrap="square" rtlCol="0">
            <a:spAutoFit/>
          </a:bodyPr>
          <a:lstStyle/>
          <a:p>
            <a:pPr indent="1974850"/>
            <a:r>
              <a:rPr lang="ru-RU" sz="2200" b="1" i="0" dirty="0">
                <a:solidFill>
                  <a:srgbClr val="000000"/>
                </a:solidFill>
                <a:effectLst/>
              </a:rPr>
              <a:t>                                                                                      с </a:t>
            </a:r>
          </a:p>
          <a:p>
            <a:pPr indent="1974850"/>
            <a:r>
              <a:rPr lang="ru-RU" sz="2200" b="1" i="0" dirty="0">
                <a:solidFill>
                  <a:srgbClr val="000000"/>
                </a:solidFill>
                <a:effectLst/>
              </a:rPr>
              <a:t>учетом соответствующих примерных образовательных программ дошкольного образования </a:t>
            </a:r>
            <a:endParaRPr lang="ru-RU" sz="2200" b="1" dirty="0">
              <a:solidFill>
                <a:srgbClr val="C00000"/>
              </a:solidFill>
            </a:endParaRPr>
          </a:p>
        </p:txBody>
      </p:sp>
      <p:sp>
        <p:nvSpPr>
          <p:cNvPr id="21" name="Заголовок 1">
            <a:extLst>
              <a:ext uri="{FF2B5EF4-FFF2-40B4-BE49-F238E27FC236}">
                <a16:creationId xmlns:a16="http://schemas.microsoft.com/office/drawing/2014/main" id="{BA05B79D-1AF1-4C64-B2D2-44199DA0434C}"/>
              </a:ext>
            </a:extLst>
          </p:cNvPr>
          <p:cNvSpPr txBox="1">
            <a:spLocks/>
          </p:cNvSpPr>
          <p:nvPr/>
        </p:nvSpPr>
        <p:spPr>
          <a:xfrm>
            <a:off x="-89858" y="571564"/>
            <a:ext cx="9601200" cy="63176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3000" b="1" dirty="0">
                <a:effectLst>
                  <a:outerShdw blurRad="38100" dist="38100" dir="2700000" algn="tl">
                    <a:srgbClr val="000000">
                      <a:alpha val="43137"/>
                    </a:srgbClr>
                  </a:outerShdw>
                </a:effectLst>
              </a:rPr>
              <a:t>Содержание дошкольного образования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Заголовок 3">
            <a:extLst>
              <a:ext uri="{FF2B5EF4-FFF2-40B4-BE49-F238E27FC236}">
                <a16:creationId xmlns:a16="http://schemas.microsoft.com/office/drawing/2014/main" id="{CFE97E21-9F6C-4EA6-9C3F-A823A5B7CDA6}"/>
              </a:ext>
            </a:extLst>
          </p:cNvPr>
          <p:cNvSpPr txBox="1">
            <a:spLocks/>
          </p:cNvSpPr>
          <p:nvPr/>
        </p:nvSpPr>
        <p:spPr bwMode="auto">
          <a:xfrm>
            <a:off x="429490" y="1439501"/>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ru-RU" altLang="ru-RU" sz="2500" b="1" dirty="0">
                <a:solidFill>
                  <a:srgbClr val="FF0000"/>
                </a:solidFill>
              </a:rPr>
              <a:t>Федеральный закон от 24 сентября 2022 г. № 371-ФЗ</a:t>
            </a:r>
          </a:p>
        </p:txBody>
      </p:sp>
      <p:sp>
        <p:nvSpPr>
          <p:cNvPr id="18435" name="Місце для вмісту 2">
            <a:extLst>
              <a:ext uri="{FF2B5EF4-FFF2-40B4-BE49-F238E27FC236}">
                <a16:creationId xmlns:a16="http://schemas.microsoft.com/office/drawing/2014/main" id="{3F061078-C7D4-46A4-AE7D-4EB9C8A284B2}"/>
              </a:ext>
            </a:extLst>
          </p:cNvPr>
          <p:cNvSpPr txBox="1">
            <a:spLocks/>
          </p:cNvSpPr>
          <p:nvPr/>
        </p:nvSpPr>
        <p:spPr bwMode="auto">
          <a:xfrm>
            <a:off x="429490" y="2209072"/>
            <a:ext cx="7176366" cy="432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 eaLnBrk="1" hangingPunct="1">
              <a:spcBef>
                <a:spcPct val="20000"/>
              </a:spcBef>
              <a:buFont typeface="Arial" panose="020B0604020202020204" pitchFamily="34" charset="0"/>
              <a:buNone/>
            </a:pPr>
            <a:r>
              <a:rPr lang="ru-RU" altLang="ru-RU" sz="2200" b="1" dirty="0"/>
              <a:t>Федеральные основные общеобразовательные программы утверждаются федеральным органом исполнительной власти, осуществляющим функции по выработке и реализации государственной политики и нормативно-правовому регулированию в сфере общего образования (</a:t>
            </a:r>
            <a:r>
              <a:rPr lang="ru-RU" altLang="ru-RU" sz="2200" b="1" dirty="0" err="1"/>
              <a:t>Минпросвещения</a:t>
            </a:r>
            <a:r>
              <a:rPr lang="ru-RU" altLang="ru-RU" sz="2200" b="1" dirty="0"/>
              <a:t> России), </a:t>
            </a:r>
            <a:r>
              <a:rPr lang="ru-RU" altLang="ru-RU" sz="2200" b="1" dirty="0">
                <a:solidFill>
                  <a:srgbClr val="FF0000"/>
                </a:solidFill>
              </a:rPr>
              <a:t>не позднее 1 января 2023 года</a:t>
            </a:r>
          </a:p>
          <a:p>
            <a:pPr algn="just" eaLnBrk="1" hangingPunct="1">
              <a:spcBef>
                <a:spcPct val="20000"/>
              </a:spcBef>
              <a:buFont typeface="Arial" panose="020B0604020202020204" pitchFamily="34" charset="0"/>
              <a:buNone/>
            </a:pPr>
            <a:endParaRPr lang="ru-RU" altLang="ru-RU" sz="2200" b="1" dirty="0"/>
          </a:p>
          <a:p>
            <a:pPr algn="just" eaLnBrk="1" hangingPunct="1">
              <a:spcBef>
                <a:spcPct val="20000"/>
              </a:spcBef>
            </a:pPr>
            <a:r>
              <a:rPr lang="ru-RU" sz="2200" b="1" dirty="0"/>
              <a:t>Основные общеобразовательные программы подлежат приведению в соответствие с федеральными основными общеобразовательными программами не позднее </a:t>
            </a:r>
            <a:r>
              <a:rPr lang="ru-RU" sz="2200" b="1" dirty="0">
                <a:solidFill>
                  <a:srgbClr val="FF0000"/>
                </a:solidFill>
              </a:rPr>
              <a:t>1 сентября 2023 года</a:t>
            </a:r>
          </a:p>
          <a:p>
            <a:pPr algn="just" eaLnBrk="1" hangingPunct="1">
              <a:spcBef>
                <a:spcPct val="20000"/>
              </a:spcBef>
              <a:buFont typeface="Arial" panose="020B0604020202020204" pitchFamily="34" charset="0"/>
              <a:buNone/>
            </a:pPr>
            <a:endParaRPr lang="ru-RU" altLang="ru-RU" sz="2200" b="1" dirty="0"/>
          </a:p>
          <a:p>
            <a:pPr algn="just" eaLnBrk="1" hangingPunct="1">
              <a:spcBef>
                <a:spcPct val="20000"/>
              </a:spcBef>
              <a:buFont typeface="Arial" panose="020B0604020202020204" pitchFamily="34" charset="0"/>
              <a:buNone/>
            </a:pPr>
            <a:endParaRPr lang="ru-RU" altLang="ru-RU" sz="2200" dirty="0"/>
          </a:p>
          <a:p>
            <a:pPr algn="just" eaLnBrk="1" hangingPunct="1">
              <a:spcBef>
                <a:spcPct val="20000"/>
              </a:spcBef>
              <a:buFont typeface="Arial" panose="020B0604020202020204" pitchFamily="34" charset="0"/>
              <a:buNone/>
            </a:pPr>
            <a:endParaRPr lang="ru-RU" altLang="ru-RU" sz="2200" dirty="0"/>
          </a:p>
        </p:txBody>
      </p:sp>
      <p:sp>
        <p:nvSpPr>
          <p:cNvPr id="4" name="Заголовок 1">
            <a:extLst>
              <a:ext uri="{FF2B5EF4-FFF2-40B4-BE49-F238E27FC236}">
                <a16:creationId xmlns:a16="http://schemas.microsoft.com/office/drawing/2014/main" id="{DD7A0370-E487-4249-9C51-BDA871544D01}"/>
              </a:ext>
            </a:extLst>
          </p:cNvPr>
          <p:cNvSpPr txBox="1">
            <a:spLocks/>
          </p:cNvSpPr>
          <p:nvPr/>
        </p:nvSpPr>
        <p:spPr>
          <a:xfrm>
            <a:off x="-89858" y="571564"/>
            <a:ext cx="9601200" cy="63176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ru-RU" sz="3000" b="1" dirty="0">
                <a:effectLst>
                  <a:outerShdw blurRad="38100" dist="38100" dir="2700000" algn="tl">
                    <a:srgbClr val="000000">
                      <a:alpha val="43137"/>
                    </a:srgbClr>
                  </a:outerShdw>
                </a:effectLst>
              </a:rPr>
              <a:t>Содержание дошкольного образования</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Заголовок 3">
            <a:extLst>
              <a:ext uri="{FF2B5EF4-FFF2-40B4-BE49-F238E27FC236}">
                <a16:creationId xmlns:a16="http://schemas.microsoft.com/office/drawing/2014/main" id="{21000C4A-2F28-415F-AB34-F43A793BE012}"/>
              </a:ext>
            </a:extLst>
          </p:cNvPr>
          <p:cNvSpPr txBox="1">
            <a:spLocks/>
          </p:cNvSpPr>
          <p:nvPr/>
        </p:nvSpPr>
        <p:spPr bwMode="auto">
          <a:xfrm>
            <a:off x="457200" y="949018"/>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500" b="1" dirty="0">
                <a:effectLst>
                  <a:outerShdw blurRad="38100" dist="38100" dir="2700000" algn="tl">
                    <a:srgbClr val="000000">
                      <a:alpha val="43137"/>
                    </a:srgbClr>
                  </a:outerShdw>
                </a:effectLst>
              </a:rPr>
              <a:t>Создание единого образовательного пространства в Российской Федерации</a:t>
            </a:r>
          </a:p>
        </p:txBody>
      </p:sp>
      <p:pic>
        <p:nvPicPr>
          <p:cNvPr id="4" name="Рисунок 3">
            <a:extLst>
              <a:ext uri="{FF2B5EF4-FFF2-40B4-BE49-F238E27FC236}">
                <a16:creationId xmlns:a16="http://schemas.microsoft.com/office/drawing/2014/main" id="{79D0336D-4003-48AC-A0DF-B1BE3C040E87}"/>
              </a:ext>
            </a:extLst>
          </p:cNvPr>
          <p:cNvPicPr>
            <a:picLocks noChangeAspect="1"/>
          </p:cNvPicPr>
          <p:nvPr/>
        </p:nvPicPr>
        <p:blipFill>
          <a:blip r:embed="rId2"/>
          <a:stretch>
            <a:fillRect/>
          </a:stretch>
        </p:blipFill>
        <p:spPr>
          <a:xfrm>
            <a:off x="172066" y="1967125"/>
            <a:ext cx="8002943" cy="4647661"/>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Заголовок 3">
            <a:extLst>
              <a:ext uri="{FF2B5EF4-FFF2-40B4-BE49-F238E27FC236}">
                <a16:creationId xmlns:a16="http://schemas.microsoft.com/office/drawing/2014/main" id="{35929C46-4A9B-4EE9-959C-C3F0A4FFEC5A}"/>
              </a:ext>
            </a:extLst>
          </p:cNvPr>
          <p:cNvSpPr txBox="1">
            <a:spLocks/>
          </p:cNvSpPr>
          <p:nvPr/>
        </p:nvSpPr>
        <p:spPr bwMode="auto">
          <a:xfrm>
            <a:off x="457200" y="90287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Формируем программу действий </a:t>
            </a:r>
          </a:p>
        </p:txBody>
      </p:sp>
      <p:sp>
        <p:nvSpPr>
          <p:cNvPr id="20483" name="Місце для вмісту 2">
            <a:extLst>
              <a:ext uri="{FF2B5EF4-FFF2-40B4-BE49-F238E27FC236}">
                <a16:creationId xmlns:a16="http://schemas.microsoft.com/office/drawing/2014/main" id="{BF8A3C16-A5D1-4042-8CB2-7270E18BAA0F}"/>
              </a:ext>
            </a:extLst>
          </p:cNvPr>
          <p:cNvSpPr txBox="1">
            <a:spLocks/>
          </p:cNvSpPr>
          <p:nvPr/>
        </p:nvSpPr>
        <p:spPr bwMode="auto">
          <a:xfrm>
            <a:off x="393700" y="2048207"/>
            <a:ext cx="7804150" cy="13807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 eaLnBrk="1" hangingPunct="1"/>
            <a:r>
              <a:rPr lang="ru-RU" altLang="ru-RU" sz="2000" b="1" dirty="0"/>
              <a:t>Основные общеобразовательные программы подлежат приведению в соответствие с федеральными основными общеобразовательными программами не позднее </a:t>
            </a:r>
            <a:r>
              <a:rPr lang="ru-RU" altLang="ru-RU" sz="2000" b="1" dirty="0">
                <a:solidFill>
                  <a:srgbClr val="FF0000"/>
                </a:solidFill>
              </a:rPr>
              <a:t>1 сентября 2023 года</a:t>
            </a:r>
          </a:p>
        </p:txBody>
      </p:sp>
      <p:sp>
        <p:nvSpPr>
          <p:cNvPr id="6" name="TextBox 5">
            <a:extLst>
              <a:ext uri="{FF2B5EF4-FFF2-40B4-BE49-F238E27FC236}">
                <a16:creationId xmlns:a16="http://schemas.microsoft.com/office/drawing/2014/main" id="{0A8DB4D9-3F78-4C64-A7B5-5AD4306432CC}"/>
              </a:ext>
            </a:extLst>
          </p:cNvPr>
          <p:cNvSpPr txBox="1"/>
          <p:nvPr/>
        </p:nvSpPr>
        <p:spPr>
          <a:xfrm>
            <a:off x="393700" y="3902417"/>
            <a:ext cx="7804149" cy="1015663"/>
          </a:xfrm>
          <a:prstGeom prst="rect">
            <a:avLst/>
          </a:prstGeom>
          <a:noFill/>
        </p:spPr>
        <p:txBody>
          <a:bodyPr wrap="square">
            <a:spAutoFit/>
          </a:bodyPr>
          <a:lstStyle/>
          <a:p>
            <a:pPr algn="just"/>
            <a:r>
              <a:rPr lang="ru-RU" sz="2000" b="1" dirty="0"/>
              <a:t>ДОО имеет право до конца учебного года работать по существующей в настоящее время основной образовательной программе</a:t>
            </a:r>
          </a:p>
        </p:txBody>
      </p:sp>
      <p:sp>
        <p:nvSpPr>
          <p:cNvPr id="9" name="TextBox 8">
            <a:extLst>
              <a:ext uri="{FF2B5EF4-FFF2-40B4-BE49-F238E27FC236}">
                <a16:creationId xmlns:a16="http://schemas.microsoft.com/office/drawing/2014/main" id="{43F10BD8-E672-4145-B1A3-04DD1C3501C9}"/>
              </a:ext>
            </a:extLst>
          </p:cNvPr>
          <p:cNvSpPr txBox="1"/>
          <p:nvPr/>
        </p:nvSpPr>
        <p:spPr>
          <a:xfrm>
            <a:off x="393700" y="5391497"/>
            <a:ext cx="7804149" cy="707886"/>
          </a:xfrm>
          <a:prstGeom prst="rect">
            <a:avLst/>
          </a:prstGeom>
          <a:noFill/>
        </p:spPr>
        <p:txBody>
          <a:bodyPr wrap="square">
            <a:spAutoFit/>
          </a:bodyPr>
          <a:lstStyle/>
          <a:p>
            <a:pPr algn="just"/>
            <a:r>
              <a:rPr lang="ru-RU" sz="2000" b="1" dirty="0"/>
              <a:t>Последний возможный срок утверждения новой ООП – </a:t>
            </a:r>
            <a:r>
              <a:rPr lang="ru-RU" sz="2000" b="1" dirty="0">
                <a:solidFill>
                  <a:srgbClr val="FF0000"/>
                </a:solidFill>
              </a:rPr>
              <a:t>31 августа 2023 года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Заголовок 3">
            <a:extLst>
              <a:ext uri="{FF2B5EF4-FFF2-40B4-BE49-F238E27FC236}">
                <a16:creationId xmlns:a16="http://schemas.microsoft.com/office/drawing/2014/main" id="{ED19E022-C3F4-4EEA-8B3E-B0BBC06030FA}"/>
              </a:ext>
            </a:extLst>
          </p:cNvPr>
          <p:cNvSpPr txBox="1">
            <a:spLocks/>
          </p:cNvSpPr>
          <p:nvPr/>
        </p:nvSpPr>
        <p:spPr bwMode="auto">
          <a:xfrm>
            <a:off x="1719578" y="792872"/>
            <a:ext cx="5704843"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Внедрение ФОП ДО</a:t>
            </a:r>
          </a:p>
        </p:txBody>
      </p:sp>
      <p:sp>
        <p:nvSpPr>
          <p:cNvPr id="21507" name="Місце для вмісту 2">
            <a:extLst>
              <a:ext uri="{FF2B5EF4-FFF2-40B4-BE49-F238E27FC236}">
                <a16:creationId xmlns:a16="http://schemas.microsoft.com/office/drawing/2014/main" id="{92F44824-FA33-4CE4-85D5-D1275EFA170F}"/>
              </a:ext>
            </a:extLst>
          </p:cNvPr>
          <p:cNvSpPr txBox="1">
            <a:spLocks/>
          </p:cNvSpPr>
          <p:nvPr/>
        </p:nvSpPr>
        <p:spPr bwMode="auto">
          <a:xfrm>
            <a:off x="985420" y="2890956"/>
            <a:ext cx="7190914" cy="1485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just" eaLnBrk="1" hangingPunct="1"/>
            <a:r>
              <a:rPr lang="ru-RU" altLang="ru-RU" sz="2400" b="1" dirty="0">
                <a:solidFill>
                  <a:srgbClr val="FF0000"/>
                </a:solidFill>
              </a:rPr>
              <a:t>Министерство просвещения Российской Федерации будет реализовывать организационно-методическое сопровождение реализации ФОП</a:t>
            </a:r>
          </a:p>
        </p:txBody>
      </p:sp>
      <p:sp>
        <p:nvSpPr>
          <p:cNvPr id="2" name="Прямоугольник 1">
            <a:extLst>
              <a:ext uri="{FF2B5EF4-FFF2-40B4-BE49-F238E27FC236}">
                <a16:creationId xmlns:a16="http://schemas.microsoft.com/office/drawing/2014/main" id="{8147F9B4-9365-4E68-AA3F-459DB4E307A4}"/>
              </a:ext>
            </a:extLst>
          </p:cNvPr>
          <p:cNvSpPr/>
          <p:nvPr/>
        </p:nvSpPr>
        <p:spPr>
          <a:xfrm>
            <a:off x="-186431" y="2664041"/>
            <a:ext cx="1519240" cy="1631216"/>
          </a:xfrm>
          <a:prstGeom prst="rect">
            <a:avLst/>
          </a:prstGeom>
          <a:noFill/>
        </p:spPr>
        <p:txBody>
          <a:bodyPr wrap="square" lIns="91440" tIns="45720" rIns="91440" bIns="45720">
            <a:spAutoFit/>
          </a:bodyPr>
          <a:lstStyle/>
          <a:p>
            <a:pPr algn="ctr"/>
            <a:r>
              <a:rPr lang="ru-RU" sz="10000" b="1" dirty="0">
                <a:ln w="6350">
                  <a:solidFill>
                    <a:schemeClr val="tx1"/>
                  </a:solidFill>
                  <a:prstDash val="solid"/>
                </a:ln>
                <a:solidFill>
                  <a:srgbClr val="EF4930"/>
                </a:solidFill>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Заголовок 3">
            <a:extLst>
              <a:ext uri="{FF2B5EF4-FFF2-40B4-BE49-F238E27FC236}">
                <a16:creationId xmlns:a16="http://schemas.microsoft.com/office/drawing/2014/main" id="{288F1911-584E-4BF4-8118-2974F001DD8D}"/>
              </a:ext>
            </a:extLst>
          </p:cNvPr>
          <p:cNvSpPr txBox="1">
            <a:spLocks/>
          </p:cNvSpPr>
          <p:nvPr/>
        </p:nvSpPr>
        <p:spPr bwMode="auto">
          <a:xfrm>
            <a:off x="457200" y="747689"/>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ru-RU" altLang="ru-RU" sz="2900" b="1" dirty="0">
                <a:effectLst>
                  <a:outerShdw blurRad="38100" dist="38100" dir="2700000" algn="tl">
                    <a:srgbClr val="000000">
                      <a:alpha val="43137"/>
                    </a:srgbClr>
                  </a:outerShdw>
                </a:effectLst>
              </a:rPr>
              <a:t>План действий («Дорожная карта»)</a:t>
            </a:r>
          </a:p>
        </p:txBody>
      </p:sp>
      <p:sp>
        <p:nvSpPr>
          <p:cNvPr id="22531" name="Місце для вмісту 2">
            <a:extLst>
              <a:ext uri="{FF2B5EF4-FFF2-40B4-BE49-F238E27FC236}">
                <a16:creationId xmlns:a16="http://schemas.microsoft.com/office/drawing/2014/main" id="{CDA49145-DF26-4216-B470-2F8E17CA9E45}"/>
              </a:ext>
            </a:extLst>
          </p:cNvPr>
          <p:cNvSpPr txBox="1">
            <a:spLocks/>
          </p:cNvSpPr>
          <p:nvPr/>
        </p:nvSpPr>
        <p:spPr bwMode="auto">
          <a:xfrm>
            <a:off x="341194" y="1539827"/>
            <a:ext cx="7897600" cy="3455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marL="457200" indent="-457200" algn="just" eaLnBrk="1" hangingPunct="1">
              <a:buAutoNum type="arabicPeriod"/>
            </a:pPr>
            <a:r>
              <a:rPr lang="ru-RU" altLang="ru-RU" sz="2400" b="1" dirty="0">
                <a:solidFill>
                  <a:srgbClr val="FF0000"/>
                </a:solidFill>
              </a:rPr>
              <a:t>Информационно-аналитический этап:</a:t>
            </a:r>
          </a:p>
          <a:p>
            <a:pPr marL="342900" indent="-342900" algn="just" eaLnBrk="1" hangingPunct="1">
              <a:buFont typeface="Wingdings" panose="05000000000000000000" pitchFamily="2" charset="2"/>
              <a:buChar char="ü"/>
            </a:pPr>
            <a:r>
              <a:rPr lang="ru-RU" altLang="ru-RU" sz="2400" b="1" dirty="0">
                <a:solidFill>
                  <a:srgbClr val="1C1C1C"/>
                </a:solidFill>
              </a:rPr>
              <a:t>Изучение содержания ФОП: читаем построчно, выделяем смысловые блоки, рассматриваем преемственность задач (по возрастным группам) и их интеграцию (по образовательным областям) </a:t>
            </a:r>
          </a:p>
          <a:p>
            <a:pPr marL="342900" indent="-342900" algn="just" eaLnBrk="1" hangingPunct="1">
              <a:buFont typeface="Wingdings" panose="05000000000000000000" pitchFamily="2" charset="2"/>
              <a:buChar char="ü"/>
            </a:pPr>
            <a:r>
              <a:rPr lang="ru-RU" altLang="ru-RU" sz="2400" b="1" dirty="0">
                <a:solidFill>
                  <a:srgbClr val="1C1C1C"/>
                </a:solidFill>
              </a:rPr>
              <a:t>Сравниваем свою ООП и ФОП, создаем план корректировки ООП или разработки новой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2763</TotalTime>
  <Words>2813</Words>
  <Application>Microsoft Office PowerPoint</Application>
  <PresentationFormat>Экран (4:3)</PresentationFormat>
  <Paragraphs>290</Paragraphs>
  <Slides>36</Slides>
  <Notes>7</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36</vt:i4>
      </vt:variant>
    </vt:vector>
  </HeadingPairs>
  <TitlesOfParts>
    <vt:vector size="42" baseType="lpstr">
      <vt:lpstr>Calibri</vt:lpstr>
      <vt:lpstr>Arial</vt:lpstr>
      <vt:lpstr>Cambria</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Інна</dc:creator>
  <cp:lastModifiedBy>Старшева Ольга Владимировна</cp:lastModifiedBy>
  <cp:revision>237</cp:revision>
  <dcterms:created xsi:type="dcterms:W3CDTF">2015-07-30T04:41:32Z</dcterms:created>
  <dcterms:modified xsi:type="dcterms:W3CDTF">2023-02-07T11:30:28Z</dcterms:modified>
</cp:coreProperties>
</file>